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827" r:id="rId1"/>
  </p:sldMasterIdLst>
  <p:notesMasterIdLst>
    <p:notesMasterId r:id="rId12"/>
  </p:notesMasterIdLst>
  <p:sldIdLst>
    <p:sldId id="256" r:id="rId2"/>
    <p:sldId id="260" r:id="rId3"/>
    <p:sldId id="271" r:id="rId4"/>
    <p:sldId id="262" r:id="rId5"/>
    <p:sldId id="273" r:id="rId6"/>
    <p:sldId id="266" r:id="rId7"/>
    <p:sldId id="267" r:id="rId8"/>
    <p:sldId id="268" r:id="rId9"/>
    <p:sldId id="269" r:id="rId10"/>
    <p:sldId id="270" r:id="rId11"/>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280A"/>
    <a:srgbClr val="0068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6598" autoAdjust="0"/>
    <p:restoredTop sz="94649" autoAdjust="0"/>
  </p:normalViewPr>
  <p:slideViewPr>
    <p:cSldViewPr snapToObjects="1">
      <p:cViewPr>
        <p:scale>
          <a:sx n="150" d="100"/>
          <a:sy n="150" d="100"/>
        </p:scale>
        <p:origin x="-58" y="5174"/>
      </p:cViewPr>
      <p:guideLst>
        <p:guide orient="horz" pos="2880"/>
        <p:guide pos="2160"/>
      </p:guideLst>
    </p:cSldViewPr>
  </p:slideViewPr>
  <p:outlineViewPr>
    <p:cViewPr>
      <p:scale>
        <a:sx n="33" d="100"/>
        <a:sy n="33" d="100"/>
      </p:scale>
      <p:origin x="0" y="1485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D21063-6D16-9D44-94D2-876FEAD10DCF}" type="datetimeFigureOut">
              <a:rPr lang="en-US" smtClean="0"/>
              <a:pPr/>
              <a:t>7/16/2012</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1341DA-7281-E34E-9119-811637EE55A1}" type="slidenum">
              <a:rPr lang="en-US" smtClean="0"/>
              <a:pPr/>
              <a:t>‹#›</a:t>
            </a:fld>
            <a:endParaRPr lang="en-US"/>
          </a:p>
        </p:txBody>
      </p:sp>
    </p:spTree>
    <p:extLst>
      <p:ext uri="{BB962C8B-B14F-4D97-AF65-F5344CB8AC3E}">
        <p14:creationId xmlns:p14="http://schemas.microsoft.com/office/powerpoint/2010/main" xmlns="" val="29481112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1341DA-7281-E34E-9119-811637EE55A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1341DA-7281-E34E-9119-811637EE55A1}"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1341DA-7281-E34E-9119-811637EE55A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1341DA-7281-E34E-9119-811637EE55A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1341DA-7281-E34E-9119-811637EE55A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1341DA-7281-E34E-9119-811637EE55A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1341DA-7281-E34E-9119-811637EE55A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1341DA-7281-E34E-9119-811637EE55A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1341DA-7281-E34E-9119-811637EE55A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1341DA-7281-E34E-9119-811637EE55A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6858000" cy="9144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48985" y="93007"/>
            <a:ext cx="6760029" cy="8922935"/>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971550" y="4267200"/>
            <a:ext cx="4800600" cy="21336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1933377-355A-294E-B0D1-F807EAAECC2F}" type="datetimeFigureOut">
              <a:rPr lang="en-US" smtClean="0"/>
              <a:pPr/>
              <a:t>7/16/2012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5822FB46-FB7B-4879-9B1A-EE9F4DE9AFD3}" type="slidenum">
              <a:rPr lang="en-US" smtClean="0"/>
              <a:pPr/>
              <a:t>‹#›</a:t>
            </a:fld>
            <a:endParaRPr lang="en-US"/>
          </a:p>
        </p:txBody>
      </p:sp>
      <p:sp>
        <p:nvSpPr>
          <p:cNvPr id="7" name="Rectangle 6"/>
          <p:cNvSpPr/>
          <p:nvPr/>
        </p:nvSpPr>
        <p:spPr>
          <a:xfrm>
            <a:off x="47199" y="1932405"/>
            <a:ext cx="6766153" cy="203646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7199" y="1862294"/>
            <a:ext cx="6766153" cy="160773"/>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47199" y="3968865"/>
            <a:ext cx="6766153" cy="147376"/>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342900" y="2007908"/>
            <a:ext cx="6172200" cy="1960033"/>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933377-355A-294E-B0D1-F807EAAECC2F}" type="datetimeFigureOut">
              <a:rPr lang="en-US" smtClean="0"/>
              <a:pPr/>
              <a:t>7/16/2012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735CB-917A-BD41-BFEA-09CB951A9B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9"/>
            <a:ext cx="1508760" cy="780203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85800" y="366188"/>
            <a:ext cx="4171950" cy="780203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933377-355A-294E-B0D1-F807EAAECC2F}" type="datetimeFigureOut">
              <a:rPr lang="en-US" smtClean="0"/>
              <a:pPr/>
              <a:t>7/16/2012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735CB-917A-BD41-BFEA-09CB951A9B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1933377-355A-294E-B0D1-F807EAAECC2F}" type="datetimeFigureOut">
              <a:rPr lang="en-US" smtClean="0"/>
              <a:pPr/>
              <a:t>7/16/2012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735CB-917A-BD41-BFEA-09CB951A9B56}" type="slidenum">
              <a:rPr lang="en-US" smtClean="0"/>
              <a:pPr/>
              <a:t>‹#›</a:t>
            </a:fld>
            <a:endParaRPr lang="en-US"/>
          </a:p>
        </p:txBody>
      </p:sp>
      <p:sp>
        <p:nvSpPr>
          <p:cNvPr id="8" name="Content Placeholder 7"/>
          <p:cNvSpPr>
            <a:spLocks noGrp="1"/>
          </p:cNvSpPr>
          <p:nvPr>
            <p:ph sz="quarter" idx="1"/>
          </p:nvPr>
        </p:nvSpPr>
        <p:spPr>
          <a:xfrm>
            <a:off x="685800" y="1930400"/>
            <a:ext cx="5829300" cy="6096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6858000" cy="9144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48985" y="93007"/>
            <a:ext cx="6760029" cy="8922935"/>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41735" y="1270001"/>
            <a:ext cx="5829300" cy="1816100"/>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41735" y="3397251"/>
            <a:ext cx="5829300" cy="1784349"/>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CDF6120-F1F0-4C60-9FE9-39AC71A9C79D}" type="datetimeFigureOut">
              <a:rPr lang="en-US" smtClean="0"/>
              <a:pPr/>
              <a:t>7/16/2012</a:t>
            </a:fld>
            <a:endParaRPr lang="en-US" dirty="0"/>
          </a:p>
        </p:txBody>
      </p:sp>
      <p:sp>
        <p:nvSpPr>
          <p:cNvPr id="5" name="Footer Placeholder 4"/>
          <p:cNvSpPr>
            <a:spLocks noGrp="1"/>
          </p:cNvSpPr>
          <p:nvPr>
            <p:ph type="ftr" sz="quarter" idx="11"/>
          </p:nvPr>
        </p:nvSpPr>
        <p:spPr>
          <a:xfrm>
            <a:off x="600075" y="8229600"/>
            <a:ext cx="3000375" cy="609600"/>
          </a:xfrm>
        </p:spPr>
        <p:txBody>
          <a:bodyPr/>
          <a:lstStyle/>
          <a:p>
            <a:endParaRPr kumimoji="0" lang="en-US" dirty="0"/>
          </a:p>
        </p:txBody>
      </p:sp>
      <p:sp>
        <p:nvSpPr>
          <p:cNvPr id="7" name="Rectangle 6"/>
          <p:cNvSpPr/>
          <p:nvPr/>
        </p:nvSpPr>
        <p:spPr>
          <a:xfrm flipV="1">
            <a:off x="52060" y="3169107"/>
            <a:ext cx="6760136" cy="12192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51860" y="3121967"/>
            <a:ext cx="6760336" cy="6095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1230" y="3291840"/>
            <a:ext cx="6760966" cy="6096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09728" y="8278368"/>
            <a:ext cx="342900" cy="609600"/>
          </a:xfrm>
        </p:spPr>
        <p:txBody>
          <a:bodyPr/>
          <a:lstStyle/>
          <a:p>
            <a:fld id="{91974DF9-AD47-4691-BA21-BBFCE3637A9A}"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1933377-355A-294E-B0D1-F807EAAECC2F}" type="datetimeFigureOut">
              <a:rPr lang="en-US" smtClean="0"/>
              <a:pPr/>
              <a:t>7/16/2012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735CB-917A-BD41-BFEA-09CB951A9B56}" type="slidenum">
              <a:rPr lang="en-US" smtClean="0"/>
              <a:pPr/>
              <a:t>‹#›</a:t>
            </a:fld>
            <a:endParaRPr lang="en-US"/>
          </a:p>
        </p:txBody>
      </p:sp>
      <p:sp>
        <p:nvSpPr>
          <p:cNvPr id="9" name="Content Placeholder 8"/>
          <p:cNvSpPr>
            <a:spLocks noGrp="1"/>
          </p:cNvSpPr>
          <p:nvPr>
            <p:ph sz="quarter" idx="1"/>
          </p:nvPr>
        </p:nvSpPr>
        <p:spPr>
          <a:xfrm>
            <a:off x="685800" y="1930400"/>
            <a:ext cx="2811780" cy="6096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3700463" y="1930400"/>
            <a:ext cx="2811780" cy="6096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364067"/>
            <a:ext cx="5829300" cy="1524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1930400"/>
            <a:ext cx="2800350" cy="1016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3714750" y="1930400"/>
            <a:ext cx="2800350" cy="1016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1933377-355A-294E-B0D1-F807EAAECC2F}" type="datetimeFigureOut">
              <a:rPr lang="en-US" smtClean="0"/>
              <a:pPr/>
              <a:t>7/16/2012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3735CB-917A-BD41-BFEA-09CB951A9B56}" type="slidenum">
              <a:rPr lang="en-US" smtClean="0"/>
              <a:pPr/>
              <a:t>‹#›</a:t>
            </a:fld>
            <a:endParaRPr lang="en-US"/>
          </a:p>
        </p:txBody>
      </p:sp>
      <p:sp>
        <p:nvSpPr>
          <p:cNvPr id="11" name="Content Placeholder 10"/>
          <p:cNvSpPr>
            <a:spLocks noGrp="1"/>
          </p:cNvSpPr>
          <p:nvPr>
            <p:ph sz="half" idx="2"/>
          </p:nvPr>
        </p:nvSpPr>
        <p:spPr>
          <a:xfrm>
            <a:off x="685800" y="2997200"/>
            <a:ext cx="2800350" cy="51816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3714750" y="2997200"/>
            <a:ext cx="2800350" cy="51816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1933377-355A-294E-B0D1-F807EAAECC2F}" type="datetimeFigureOut">
              <a:rPr lang="en-US" smtClean="0"/>
              <a:pPr/>
              <a:t>7/16/2012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3735CB-917A-BD41-BFEA-09CB951A9B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933377-355A-294E-B0D1-F807EAAECC2F}" type="datetimeFigureOut">
              <a:rPr lang="en-US" smtClean="0"/>
              <a:pPr/>
              <a:t>7/16/2012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3735CB-917A-BD41-BFEA-09CB951A9B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6858000" cy="9144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48006" y="93007"/>
            <a:ext cx="6760029" cy="8924544"/>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685800" y="364067"/>
            <a:ext cx="5829300" cy="1524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2133600"/>
            <a:ext cx="1428750" cy="59944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1933377-355A-294E-B0D1-F807EAAECC2F}" type="datetimeFigureOut">
              <a:rPr lang="en-US" smtClean="0"/>
              <a:pPr/>
              <a:t>7/16/2012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F1679-83E0-4571-98D7-4BB535B5F505}" type="slidenum">
              <a:rPr lang="en-US" smtClean="0"/>
              <a:pPr/>
              <a:t>‹#›</a:t>
            </a:fld>
            <a:endParaRPr lang="en-US"/>
          </a:p>
        </p:txBody>
      </p:sp>
      <p:sp>
        <p:nvSpPr>
          <p:cNvPr id="11" name="Content Placeholder 10"/>
          <p:cNvSpPr>
            <a:spLocks noGrp="1"/>
          </p:cNvSpPr>
          <p:nvPr>
            <p:ph sz="quarter" idx="1"/>
          </p:nvPr>
        </p:nvSpPr>
        <p:spPr>
          <a:xfrm>
            <a:off x="2228850" y="2133600"/>
            <a:ext cx="4286250" cy="59944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534067"/>
            <a:ext cx="5486400" cy="696384"/>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85800" y="7261100"/>
            <a:ext cx="5486400" cy="9144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1933377-355A-294E-B0D1-F807EAAECC2F}" type="datetimeFigureOut">
              <a:rPr lang="en-US" smtClean="0"/>
              <a:pPr/>
              <a:t>7/16/2012</a:t>
            </a:fld>
            <a:endParaRPr lang="en-US"/>
          </a:p>
        </p:txBody>
      </p:sp>
      <p:sp>
        <p:nvSpPr>
          <p:cNvPr id="6" name="Footer Placeholder 5"/>
          <p:cNvSpPr>
            <a:spLocks noGrp="1"/>
          </p:cNvSpPr>
          <p:nvPr>
            <p:ph type="ftr" sz="quarter" idx="11"/>
          </p:nvPr>
        </p:nvSpPr>
        <p:spPr>
          <a:xfrm>
            <a:off x="685800" y="8229600"/>
            <a:ext cx="2914650" cy="609600"/>
          </a:xfrm>
        </p:spPr>
        <p:txBody>
          <a:bodyPr/>
          <a:lstStyle/>
          <a:p>
            <a:endParaRPr lang="en-US"/>
          </a:p>
        </p:txBody>
      </p:sp>
      <p:sp>
        <p:nvSpPr>
          <p:cNvPr id="7" name="Slide Number Placeholder 6"/>
          <p:cNvSpPr>
            <a:spLocks noGrp="1"/>
          </p:cNvSpPr>
          <p:nvPr>
            <p:ph type="sldNum" sz="quarter" idx="12"/>
          </p:nvPr>
        </p:nvSpPr>
        <p:spPr>
          <a:xfrm>
            <a:off x="109728" y="8278368"/>
            <a:ext cx="342900" cy="609600"/>
          </a:xfrm>
        </p:spPr>
        <p:txBody>
          <a:bodyPr/>
          <a:lstStyle/>
          <a:p>
            <a:fld id="{F03735CB-917A-BD41-BFEA-09CB951A9B56}" type="slidenum">
              <a:rPr lang="en-US" smtClean="0"/>
              <a:pPr/>
              <a:t>‹#›</a:t>
            </a:fld>
            <a:endParaRPr lang="en-US"/>
          </a:p>
        </p:txBody>
      </p:sp>
      <p:sp>
        <p:nvSpPr>
          <p:cNvPr id="11" name="Rectangle 10"/>
          <p:cNvSpPr/>
          <p:nvPr/>
        </p:nvSpPr>
        <p:spPr>
          <a:xfrm flipV="1">
            <a:off x="51230" y="6244740"/>
            <a:ext cx="6755130" cy="12192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51382" y="6200633"/>
            <a:ext cx="6754979" cy="6095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51383" y="6364299"/>
            <a:ext cx="6754978" cy="65076"/>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51231" y="88901"/>
            <a:ext cx="6751405" cy="6108700"/>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6858000" cy="9144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48006" y="93007"/>
            <a:ext cx="6760029" cy="8924544"/>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685800" y="366184"/>
            <a:ext cx="5829300" cy="1524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85800" y="1930400"/>
            <a:ext cx="5829300" cy="6096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629150" y="8255000"/>
            <a:ext cx="1857375" cy="635000"/>
          </a:xfrm>
          <a:prstGeom prst="rect">
            <a:avLst/>
          </a:prstGeom>
        </p:spPr>
        <p:txBody>
          <a:bodyPr anchor="ctr" anchorCtr="0"/>
          <a:lstStyle>
            <a:lvl1pPr algn="r" eaLnBrk="1" latinLnBrk="0" hangingPunct="1">
              <a:defRPr kumimoji="0" sz="1400">
                <a:solidFill>
                  <a:schemeClr val="tx2"/>
                </a:solidFill>
              </a:defRPr>
            </a:lvl1pPr>
          </a:lstStyle>
          <a:p>
            <a:fld id="{71933377-355A-294E-B0D1-F807EAAECC2F}" type="datetimeFigureOut">
              <a:rPr lang="en-US" smtClean="0"/>
              <a:pPr/>
              <a:t>7/16/2012</a:t>
            </a:fld>
            <a:endParaRPr lang="en-US"/>
          </a:p>
        </p:txBody>
      </p:sp>
      <p:sp>
        <p:nvSpPr>
          <p:cNvPr id="3" name="Footer Placeholder 2"/>
          <p:cNvSpPr>
            <a:spLocks noGrp="1"/>
          </p:cNvSpPr>
          <p:nvPr>
            <p:ph type="ftr" sz="quarter" idx="3"/>
          </p:nvPr>
        </p:nvSpPr>
        <p:spPr>
          <a:xfrm>
            <a:off x="685800" y="8229600"/>
            <a:ext cx="2971800" cy="6096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09728" y="8280400"/>
            <a:ext cx="342900" cy="6096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03735CB-917A-BD41-BFEA-09CB951A9B5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828" r:id="rId1"/>
    <p:sldLayoutId id="2147484829" r:id="rId2"/>
    <p:sldLayoutId id="2147484830" r:id="rId3"/>
    <p:sldLayoutId id="2147484831" r:id="rId4"/>
    <p:sldLayoutId id="2147484832" r:id="rId5"/>
    <p:sldLayoutId id="2147484833" r:id="rId6"/>
    <p:sldLayoutId id="2147484834" r:id="rId7"/>
    <p:sldLayoutId id="2147484835" r:id="rId8"/>
    <p:sldLayoutId id="2147484836" r:id="rId9"/>
    <p:sldLayoutId id="2147484837" r:id="rId10"/>
    <p:sldLayoutId id="2147484838"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28700" y="304800"/>
            <a:ext cx="4800600" cy="1219200"/>
          </a:xfrm>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2" name="Title 1"/>
          <p:cNvSpPr>
            <a:spLocks noGrp="1"/>
          </p:cNvSpPr>
          <p:nvPr>
            <p:ph type="ctrTitle"/>
          </p:nvPr>
        </p:nvSpPr>
        <p:spPr>
          <a:xfrm>
            <a:off x="457200" y="457200"/>
            <a:ext cx="6019800" cy="1066800"/>
          </a:xfrm>
        </p:spPr>
        <p:txBody>
          <a:bodyPr>
            <a:normAutofit/>
          </a:bodyPr>
          <a:lstStyle/>
          <a:p>
            <a:r>
              <a:rPr lang="en-US" sz="2800" b="1" i="1" dirty="0" smtClean="0">
                <a:solidFill>
                  <a:srgbClr val="006800"/>
                </a:solidFill>
                <a:latin typeface="Zapfino"/>
              </a:rPr>
              <a:t>500</a:t>
            </a:r>
            <a:r>
              <a:rPr lang="en-US" sz="2800" b="1" dirty="0" smtClean="0">
                <a:solidFill>
                  <a:srgbClr val="006800"/>
                </a:solidFill>
                <a:latin typeface="Perpetua Titling MT Light"/>
              </a:rPr>
              <a:t>  </a:t>
            </a:r>
            <a:r>
              <a:rPr lang="en-US" sz="2400" b="1" dirty="0" smtClean="0">
                <a:solidFill>
                  <a:srgbClr val="006800"/>
                </a:solidFill>
                <a:latin typeface="Perpetua Titling MT Light"/>
              </a:rPr>
              <a:t> </a:t>
            </a:r>
            <a:r>
              <a:rPr lang="en-US" sz="2400" dirty="0" err="1" smtClean="0">
                <a:solidFill>
                  <a:srgbClr val="006800"/>
                </a:solidFill>
                <a:latin typeface="Perpetua Titling MT Light"/>
              </a:rPr>
              <a:t>Kimberton</a:t>
            </a:r>
            <a:r>
              <a:rPr lang="en-US" sz="2400" dirty="0" smtClean="0">
                <a:solidFill>
                  <a:srgbClr val="006800"/>
                </a:solidFill>
                <a:latin typeface="Perpetua Titling MT Light"/>
              </a:rPr>
              <a:t> Road</a:t>
            </a:r>
            <a:br>
              <a:rPr lang="en-US" sz="2400" dirty="0" smtClean="0">
                <a:solidFill>
                  <a:srgbClr val="006800"/>
                </a:solidFill>
                <a:latin typeface="Perpetua Titling MT Light"/>
              </a:rPr>
            </a:br>
            <a:r>
              <a:rPr lang="en-US" sz="2400" dirty="0" smtClean="0">
                <a:solidFill>
                  <a:srgbClr val="006800"/>
                </a:solidFill>
                <a:latin typeface="Perpetua Titling MT Light"/>
              </a:rPr>
              <a:t>Phoenixville, PA 19460</a:t>
            </a:r>
            <a:endParaRPr lang="en-US" sz="2400" dirty="0">
              <a:solidFill>
                <a:srgbClr val="006800"/>
              </a:solidFill>
              <a:latin typeface="Perpetua Titling MT Light"/>
            </a:endParaRPr>
          </a:p>
        </p:txBody>
      </p:sp>
      <p:sp>
        <p:nvSpPr>
          <p:cNvPr id="6" name="TextBox 5"/>
          <p:cNvSpPr txBox="1"/>
          <p:nvPr/>
        </p:nvSpPr>
        <p:spPr>
          <a:xfrm>
            <a:off x="228600" y="2438400"/>
            <a:ext cx="6248400" cy="923330"/>
          </a:xfrm>
          <a:prstGeom prst="rect">
            <a:avLst/>
          </a:prstGeom>
          <a:noFill/>
        </p:spPr>
        <p:txBody>
          <a:bodyPr wrap="square" rtlCol="0">
            <a:spAutoFit/>
          </a:bodyPr>
          <a:lstStyle/>
          <a:p>
            <a:pPr algn="ctr"/>
            <a:r>
              <a:rPr lang="en-US" b="1" dirty="0" smtClean="0">
                <a:solidFill>
                  <a:schemeClr val="bg1"/>
                </a:solidFill>
                <a:latin typeface="Zapfino"/>
              </a:rPr>
              <a:t>RETAIL PROPERTY</a:t>
            </a:r>
          </a:p>
          <a:p>
            <a:pPr algn="ctr"/>
            <a:endParaRPr lang="en-US" b="1" dirty="0" smtClean="0">
              <a:solidFill>
                <a:schemeClr val="bg1"/>
              </a:solidFill>
              <a:latin typeface="Zapfino"/>
            </a:endParaRPr>
          </a:p>
          <a:p>
            <a:pPr algn="ctr"/>
            <a:r>
              <a:rPr lang="en-US" b="1" dirty="0" smtClean="0">
                <a:solidFill>
                  <a:schemeClr val="bg1"/>
                </a:solidFill>
                <a:latin typeface="Zapfino"/>
              </a:rPr>
              <a:t> FOR LEASE</a:t>
            </a:r>
            <a:endParaRPr lang="en-US" b="1" dirty="0">
              <a:solidFill>
                <a:schemeClr val="bg1"/>
              </a:solidFill>
              <a:latin typeface="Zapfino"/>
            </a:endParaRPr>
          </a:p>
        </p:txBody>
      </p:sp>
      <p:pic>
        <p:nvPicPr>
          <p:cNvPr id="9" name="Picture 8"/>
          <p:cNvPicPr/>
          <p:nvPr/>
        </p:nvPicPr>
        <p:blipFill>
          <a:blip r:embed="rId3"/>
          <a:srcRect/>
          <a:stretch>
            <a:fillRect/>
          </a:stretch>
        </p:blipFill>
        <p:spPr bwMode="auto">
          <a:xfrm>
            <a:off x="736600" y="8077200"/>
            <a:ext cx="1320800" cy="660400"/>
          </a:xfrm>
          <a:prstGeom prst="rect">
            <a:avLst/>
          </a:prstGeom>
          <a:noFill/>
          <a:ln w="9525">
            <a:noFill/>
            <a:miter lim="800000"/>
            <a:headEnd/>
            <a:tailEnd/>
          </a:ln>
        </p:spPr>
      </p:pic>
      <p:sp>
        <p:nvSpPr>
          <p:cNvPr id="11" name="Rectangle 10"/>
          <p:cNvSpPr/>
          <p:nvPr/>
        </p:nvSpPr>
        <p:spPr>
          <a:xfrm>
            <a:off x="2667000" y="8077200"/>
            <a:ext cx="4191000" cy="769441"/>
          </a:xfrm>
          <a:prstGeom prst="rect">
            <a:avLst/>
          </a:prstGeom>
        </p:spPr>
        <p:txBody>
          <a:bodyPr wrap="square">
            <a:spAutoFit/>
          </a:bodyPr>
          <a:lstStyle/>
          <a:p>
            <a:r>
              <a:rPr lang="en-US" sz="1000" dirty="0" smtClean="0">
                <a:solidFill>
                  <a:srgbClr val="000090"/>
                </a:solidFill>
                <a:latin typeface="Copperplate Gothic Light"/>
                <a:cs typeface="Copperplate Gothic Light"/>
              </a:rPr>
              <a:t>U N I T E D   I N V E S T M E N T   P R O P E R T I E S</a:t>
            </a:r>
          </a:p>
          <a:p>
            <a:r>
              <a:rPr lang="en-US" sz="1000" dirty="0" smtClean="0">
                <a:latin typeface="Copperplate Gothic Light"/>
                <a:cs typeface="Copperplate Gothic Light"/>
              </a:rPr>
              <a:t> </a:t>
            </a:r>
          </a:p>
          <a:p>
            <a:r>
              <a:rPr lang="en-US" sz="800" dirty="0" smtClean="0">
                <a:solidFill>
                  <a:srgbClr val="000090"/>
                </a:solidFill>
                <a:latin typeface="Copperplate Gothic Light"/>
                <a:cs typeface="Copperplate Gothic Light"/>
              </a:rPr>
              <a:t>P. O. Box 2289		                 Telephone:  (610) 594-7770         	 </a:t>
            </a:r>
          </a:p>
          <a:p>
            <a:r>
              <a:rPr lang="en-US" sz="800" dirty="0" smtClean="0">
                <a:solidFill>
                  <a:srgbClr val="000090"/>
                </a:solidFill>
                <a:latin typeface="Copperplate Gothic Light"/>
                <a:cs typeface="Copperplate Gothic Light"/>
              </a:rPr>
              <a:t>West Chester, PA 19380	 	Fax:	        (610) 594-7771 </a:t>
            </a:r>
            <a:r>
              <a:rPr lang="en-US" sz="800" dirty="0" err="1" smtClean="0">
                <a:solidFill>
                  <a:srgbClr val="000090"/>
                </a:solidFill>
                <a:latin typeface="Copperplate Gothic Light"/>
                <a:cs typeface="Copperplate Gothic Light"/>
              </a:rPr>
              <a:t>www.uiponline.net</a:t>
            </a:r>
            <a:r>
              <a:rPr lang="en-US" sz="800" dirty="0" smtClean="0">
                <a:solidFill>
                  <a:srgbClr val="000090"/>
                </a:solidFill>
                <a:latin typeface="Copperplate Gothic Light"/>
                <a:cs typeface="Copperplate Gothic Light"/>
              </a:rPr>
              <a:t>		e-mail:      </a:t>
            </a:r>
            <a:r>
              <a:rPr lang="en-US" sz="800" dirty="0" err="1" smtClean="0">
                <a:solidFill>
                  <a:srgbClr val="000090"/>
                </a:solidFill>
                <a:latin typeface="Copperplate Gothic Light"/>
                <a:cs typeface="Copperplate Gothic Light"/>
              </a:rPr>
              <a:t>uip@uiponline.net</a:t>
            </a:r>
            <a:endParaRPr lang="en-US" sz="800" dirty="0" smtClean="0">
              <a:solidFill>
                <a:srgbClr val="000090"/>
              </a:solidFill>
              <a:latin typeface="Copperplate Gothic Light"/>
              <a:cs typeface="Copperplate Gothic Light"/>
            </a:endParaRPr>
          </a:p>
        </p:txBody>
      </p:sp>
      <p:sp>
        <p:nvSpPr>
          <p:cNvPr id="12" name="Line 3"/>
          <p:cNvSpPr>
            <a:spLocks noChangeShapeType="1"/>
          </p:cNvSpPr>
          <p:nvPr/>
        </p:nvSpPr>
        <p:spPr bwMode="auto">
          <a:xfrm>
            <a:off x="2743200" y="8382000"/>
            <a:ext cx="3352800" cy="0"/>
          </a:xfrm>
          <a:prstGeom prst="line">
            <a:avLst/>
          </a:prstGeom>
          <a:noFill/>
          <a:ln w="38100">
            <a:solidFill>
              <a:srgbClr val="2DB52D"/>
            </a:solidFill>
            <a:round/>
            <a:headEnd/>
            <a:tailEnd/>
          </a:ln>
          <a:effectLst/>
        </p:spPr>
        <p:txBody>
          <a:bodyPr vert="horz" wrap="square" lIns="91440" tIns="45720" rIns="91440" bIns="45720" numCol="1" anchor="t" anchorCtr="0" compatLnSpc="1">
            <a:prstTxWarp prst="textNoShape">
              <a:avLst/>
            </a:prstTxWarp>
          </a:bodyPr>
          <a:lstStyle/>
          <a:p>
            <a:endParaRPr lang="en-US"/>
          </a:p>
        </p:txBody>
      </p:sp>
      <p:pic>
        <p:nvPicPr>
          <p:cNvPr id="10" name="Picture 9" descr="final map kimberton.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81000" y="4267200"/>
            <a:ext cx="6019800" cy="36576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Kimberton, Demographics 2012 Retail Sales Volume.pdf"/>
          <p:cNvPicPr>
            <a:picLocks noGrp="1" noChangeAspect="1"/>
          </p:cNvPicPr>
          <p:nvPr>
            <p:ph sz="quarter" idx="1"/>
          </p:nvPr>
        </p:nvPicPr>
        <p:blipFill>
          <a:blip r:embed="rId3">
            <a:extLst>
              <a:ext uri="{28A0092B-C50C-407E-A947-70E740481C1C}">
                <a14:useLocalDpi xmlns:a14="http://schemas.microsoft.com/office/drawing/2010/main" xmlns="" val="0"/>
              </a:ext>
            </a:extLst>
          </a:blip>
          <a:srcRect t="9596" b="9596"/>
          <a:stretch>
            <a:fillRect/>
          </a:stretch>
        </p:blipFill>
        <p:spPr>
          <a:xfrm>
            <a:off x="220132" y="1066800"/>
            <a:ext cx="6790267" cy="8153400"/>
          </a:xfrm>
        </p:spPr>
      </p:pic>
      <p:sp>
        <p:nvSpPr>
          <p:cNvPr id="5" name="TextBox 4"/>
          <p:cNvSpPr txBox="1"/>
          <p:nvPr/>
        </p:nvSpPr>
        <p:spPr>
          <a:xfrm>
            <a:off x="838200" y="112693"/>
            <a:ext cx="4953000" cy="954107"/>
          </a:xfrm>
          <a:prstGeom prst="rect">
            <a:avLst/>
          </a:prstGeom>
          <a:noFill/>
        </p:spPr>
        <p:txBody>
          <a:bodyPr wrap="square" rtlCol="0">
            <a:spAutoFit/>
          </a:bodyPr>
          <a:lstStyle/>
          <a:p>
            <a:pPr algn="ctr"/>
            <a:r>
              <a:rPr lang="en-US" sz="2000" b="1" i="1" dirty="0">
                <a:solidFill>
                  <a:srgbClr val="006800"/>
                </a:solidFill>
                <a:latin typeface="Zapfino"/>
              </a:rPr>
              <a:t>500</a:t>
            </a:r>
            <a:r>
              <a:rPr lang="en-US" sz="2000" b="1" dirty="0">
                <a:solidFill>
                  <a:srgbClr val="006800"/>
                </a:solidFill>
                <a:latin typeface="Perpetua Titling MT Light"/>
              </a:rPr>
              <a:t>  </a:t>
            </a:r>
            <a:r>
              <a:rPr lang="en-US" b="1" dirty="0">
                <a:solidFill>
                  <a:srgbClr val="006800"/>
                </a:solidFill>
                <a:latin typeface="Perpetua Titling MT Light"/>
              </a:rPr>
              <a:t> </a:t>
            </a:r>
            <a:r>
              <a:rPr lang="en-US" dirty="0" err="1">
                <a:solidFill>
                  <a:srgbClr val="006800"/>
                </a:solidFill>
                <a:latin typeface="Perpetua Titling MT Light"/>
              </a:rPr>
              <a:t>Kimberton</a:t>
            </a:r>
            <a:r>
              <a:rPr lang="en-US" dirty="0">
                <a:solidFill>
                  <a:srgbClr val="006800"/>
                </a:solidFill>
                <a:latin typeface="Perpetua Titling MT Light"/>
              </a:rPr>
              <a:t> Road</a:t>
            </a:r>
            <a:br>
              <a:rPr lang="en-US" dirty="0">
                <a:solidFill>
                  <a:srgbClr val="006800"/>
                </a:solidFill>
                <a:latin typeface="Perpetua Titling MT Light"/>
              </a:rPr>
            </a:br>
            <a:r>
              <a:rPr lang="en-US" dirty="0">
                <a:solidFill>
                  <a:srgbClr val="006800"/>
                </a:solidFill>
                <a:latin typeface="Perpetua Titling MT Light"/>
              </a:rPr>
              <a:t>Phoenixville, PA 19460</a:t>
            </a:r>
            <a:endParaRPr lang="en-US" dirty="0"/>
          </a:p>
          <a:p>
            <a:pPr algn="ctr"/>
            <a:endParaRPr lang="en-US" dirty="0"/>
          </a:p>
        </p:txBody>
      </p:sp>
      <p:sp>
        <p:nvSpPr>
          <p:cNvPr id="2" name="TextBox 1"/>
          <p:cNvSpPr txBox="1"/>
          <p:nvPr/>
        </p:nvSpPr>
        <p:spPr>
          <a:xfrm>
            <a:off x="6096000" y="8610600"/>
            <a:ext cx="628990" cy="276999"/>
          </a:xfrm>
          <a:prstGeom prst="rect">
            <a:avLst/>
          </a:prstGeom>
          <a:noFill/>
        </p:spPr>
        <p:txBody>
          <a:bodyPr wrap="none" rtlCol="0">
            <a:spAutoFit/>
          </a:bodyPr>
          <a:lstStyle/>
          <a:p>
            <a:r>
              <a:rPr lang="en-US" sz="1200" i="1" dirty="0">
                <a:solidFill>
                  <a:srgbClr val="008000"/>
                </a:solidFill>
                <a:latin typeface="Apple Chancery"/>
                <a:cs typeface="Apple Chancery"/>
              </a:rPr>
              <a:t>p. </a:t>
            </a:r>
            <a:r>
              <a:rPr lang="en-US" sz="1200" i="1" dirty="0" smtClean="0">
                <a:solidFill>
                  <a:srgbClr val="008000"/>
                </a:solidFill>
                <a:latin typeface="Apple Chancery"/>
                <a:cs typeface="Apple Chancery"/>
              </a:rPr>
              <a:t>10</a:t>
            </a:r>
            <a:endParaRPr lang="en-US" sz="1200" i="1" dirty="0">
              <a:solidFill>
                <a:srgbClr val="008000"/>
              </a:solidFill>
              <a:latin typeface="Apple Chancery"/>
              <a:cs typeface="Apple Chancery"/>
            </a:endParaRPr>
          </a:p>
        </p:txBody>
      </p:sp>
    </p:spTree>
    <p:extLst>
      <p:ext uri="{BB962C8B-B14F-4D97-AF65-F5344CB8AC3E}">
        <p14:creationId xmlns:p14="http://schemas.microsoft.com/office/powerpoint/2010/main" xmlns="" val="2584326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95400" y="264636"/>
            <a:ext cx="5029200" cy="677108"/>
          </a:xfrm>
          <a:prstGeom prst="rect">
            <a:avLst/>
          </a:prstGeom>
          <a:noFill/>
        </p:spPr>
        <p:txBody>
          <a:bodyPr wrap="square" rtlCol="0">
            <a:spAutoFit/>
          </a:bodyPr>
          <a:lstStyle/>
          <a:p>
            <a:pPr algn="ctr"/>
            <a:r>
              <a:rPr lang="en-US" sz="2000" b="1" i="1" dirty="0">
                <a:solidFill>
                  <a:srgbClr val="006800"/>
                </a:solidFill>
                <a:latin typeface="Zapfino"/>
              </a:rPr>
              <a:t>500</a:t>
            </a:r>
            <a:r>
              <a:rPr lang="en-US" sz="2000" b="1" dirty="0">
                <a:solidFill>
                  <a:srgbClr val="006800"/>
                </a:solidFill>
                <a:latin typeface="Perpetua Titling MT Light"/>
              </a:rPr>
              <a:t>  </a:t>
            </a:r>
            <a:r>
              <a:rPr lang="en-US" b="1" dirty="0">
                <a:solidFill>
                  <a:srgbClr val="006800"/>
                </a:solidFill>
                <a:latin typeface="Perpetua Titling MT Light"/>
              </a:rPr>
              <a:t> </a:t>
            </a:r>
            <a:r>
              <a:rPr lang="en-US" dirty="0" err="1">
                <a:solidFill>
                  <a:srgbClr val="006800"/>
                </a:solidFill>
                <a:latin typeface="Perpetua Titling MT Light"/>
              </a:rPr>
              <a:t>Kimberton</a:t>
            </a:r>
            <a:r>
              <a:rPr lang="en-US" dirty="0">
                <a:solidFill>
                  <a:srgbClr val="006800"/>
                </a:solidFill>
                <a:latin typeface="Perpetua Titling MT Light"/>
              </a:rPr>
              <a:t> Road</a:t>
            </a:r>
            <a:br>
              <a:rPr lang="en-US" dirty="0">
                <a:solidFill>
                  <a:srgbClr val="006800"/>
                </a:solidFill>
                <a:latin typeface="Perpetua Titling MT Light"/>
              </a:rPr>
            </a:br>
            <a:r>
              <a:rPr lang="en-US" dirty="0">
                <a:solidFill>
                  <a:srgbClr val="006800"/>
                </a:solidFill>
                <a:latin typeface="Perpetua Titling MT Light"/>
              </a:rPr>
              <a:t>Phoenixville, PA 19460</a:t>
            </a:r>
            <a:endParaRPr lang="en-US" dirty="0"/>
          </a:p>
        </p:txBody>
      </p:sp>
      <p:sp>
        <p:nvSpPr>
          <p:cNvPr id="6" name="TextBox 5"/>
          <p:cNvSpPr txBox="1"/>
          <p:nvPr/>
        </p:nvSpPr>
        <p:spPr>
          <a:xfrm>
            <a:off x="508000" y="990602"/>
            <a:ext cx="6324600" cy="6924973"/>
          </a:xfrm>
          <a:prstGeom prst="rect">
            <a:avLst/>
          </a:prstGeom>
          <a:noFill/>
        </p:spPr>
        <p:txBody>
          <a:bodyPr wrap="square" rtlCol="0">
            <a:spAutoFit/>
          </a:bodyPr>
          <a:lstStyle/>
          <a:p>
            <a:endParaRPr lang="en-US" sz="1400" b="1" dirty="0" smtClean="0"/>
          </a:p>
          <a:p>
            <a:r>
              <a:rPr lang="en-US" sz="1400" b="1" dirty="0" smtClean="0"/>
              <a:t>				Property Description </a:t>
            </a:r>
            <a:endParaRPr lang="en-US" sz="1400" dirty="0" smtClean="0"/>
          </a:p>
          <a:p>
            <a:endParaRPr lang="en-US" sz="1400" dirty="0" smtClean="0"/>
          </a:p>
          <a:p>
            <a:r>
              <a:rPr lang="en-US" sz="1400" dirty="0" smtClean="0"/>
              <a:t>Location: 			500 </a:t>
            </a:r>
            <a:r>
              <a:rPr lang="en-US" sz="1400" dirty="0" err="1" smtClean="0"/>
              <a:t>Kimberton</a:t>
            </a:r>
            <a:r>
              <a:rPr lang="en-US" sz="1400" dirty="0" smtClean="0"/>
              <a:t> Road</a:t>
            </a:r>
          </a:p>
          <a:p>
            <a:r>
              <a:rPr lang="en-US" sz="1400" dirty="0" smtClean="0"/>
              <a:t>				Corner of </a:t>
            </a:r>
            <a:r>
              <a:rPr lang="en-US" sz="1400" dirty="0" err="1" smtClean="0"/>
              <a:t>Kimberton</a:t>
            </a:r>
            <a:r>
              <a:rPr lang="en-US" sz="1400" dirty="0" smtClean="0"/>
              <a:t> Road (Route 113) and Township Line Rd.</a:t>
            </a:r>
          </a:p>
          <a:p>
            <a:r>
              <a:rPr lang="en-US" sz="1400" dirty="0" smtClean="0"/>
              <a:t>				Phoenixville, Pennsylvania</a:t>
            </a:r>
          </a:p>
          <a:p>
            <a:endParaRPr lang="en-US" sz="1400" dirty="0" smtClean="0"/>
          </a:p>
          <a:p>
            <a:r>
              <a:rPr lang="en-US" sz="1400" dirty="0" smtClean="0"/>
              <a:t>Lot:		 		1.40 +/- Acres</a:t>
            </a:r>
          </a:p>
          <a:p>
            <a:endParaRPr lang="en-US" sz="1400" dirty="0"/>
          </a:p>
          <a:p>
            <a:r>
              <a:rPr lang="en-US" sz="1400" dirty="0" smtClean="0"/>
              <a:t>Building Size:			3,055 square feet of existing building</a:t>
            </a:r>
          </a:p>
          <a:p>
            <a:r>
              <a:rPr lang="en-US" sz="1400" dirty="0" smtClean="0"/>
              <a:t>				</a:t>
            </a:r>
          </a:p>
          <a:p>
            <a:r>
              <a:rPr lang="en-US" sz="1400" dirty="0" smtClean="0"/>
              <a:t>Frontage: 			275 feet frontage on </a:t>
            </a:r>
            <a:r>
              <a:rPr lang="en-US" sz="1400" dirty="0" err="1" smtClean="0"/>
              <a:t>Kimberton</a:t>
            </a:r>
            <a:r>
              <a:rPr lang="en-US" sz="1400" dirty="0" smtClean="0"/>
              <a:t> Road (Route 113)</a:t>
            </a:r>
          </a:p>
          <a:p>
            <a:r>
              <a:rPr lang="en-US" sz="1400" dirty="0"/>
              <a:t>	</a:t>
            </a:r>
            <a:r>
              <a:rPr lang="en-US" sz="1400" dirty="0" smtClean="0"/>
              <a:t>			180 feet frontage on Township Line Road</a:t>
            </a:r>
          </a:p>
          <a:p>
            <a:endParaRPr lang="en-US" sz="1400" dirty="0" smtClean="0"/>
          </a:p>
          <a:p>
            <a:r>
              <a:rPr lang="en-US" sz="1400" dirty="0" smtClean="0"/>
              <a:t>Street Improvements: 	Asphalt, paved roadways and concrete curbing</a:t>
            </a:r>
          </a:p>
          <a:p>
            <a:endParaRPr lang="en-US" sz="1400" dirty="0" smtClean="0"/>
          </a:p>
          <a:p>
            <a:r>
              <a:rPr lang="en-US" sz="1400" dirty="0" smtClean="0"/>
              <a:t>Utilities: 			On-site public water and sewer </a:t>
            </a:r>
          </a:p>
          <a:p>
            <a:endParaRPr lang="en-US" sz="1400" dirty="0" smtClean="0"/>
          </a:p>
          <a:p>
            <a:r>
              <a:rPr lang="en-US" sz="1400" dirty="0" smtClean="0"/>
              <a:t>Access: 			Access to the site is provided via </a:t>
            </a:r>
            <a:r>
              <a:rPr lang="en-US" sz="1400" dirty="0" err="1" smtClean="0"/>
              <a:t>Kimberton</a:t>
            </a:r>
            <a:r>
              <a:rPr lang="en-US" sz="1400" dirty="0" smtClean="0"/>
              <a:t> Road,</a:t>
            </a:r>
            <a:r>
              <a:rPr lang="en-US" sz="1400" dirty="0"/>
              <a:t>	</a:t>
            </a:r>
            <a:r>
              <a:rPr lang="en-US" sz="1400" dirty="0" smtClean="0"/>
              <a:t>					Township Line Road and via the adjoining shopping center.</a:t>
            </a:r>
          </a:p>
          <a:p>
            <a:endParaRPr lang="en-US" sz="1400" dirty="0" smtClean="0"/>
          </a:p>
          <a:p>
            <a:r>
              <a:rPr lang="en-US" sz="1400" dirty="0" smtClean="0"/>
              <a:t>Parking: 			60 parking spaces approximately</a:t>
            </a:r>
          </a:p>
          <a:p>
            <a:endParaRPr lang="en-US" sz="1400" dirty="0" smtClean="0"/>
          </a:p>
          <a:p>
            <a:r>
              <a:rPr lang="en-US" sz="1400" dirty="0" smtClean="0"/>
              <a:t>Zoning: 			“C”  (Commercial)</a:t>
            </a:r>
          </a:p>
          <a:p>
            <a:endParaRPr lang="en-US" sz="1400" dirty="0" smtClean="0"/>
          </a:p>
          <a:p>
            <a:endParaRPr lang="en-US" sz="1400" dirty="0" smtClean="0"/>
          </a:p>
          <a:p>
            <a:endParaRPr lang="en-US" sz="1400" dirty="0" smtClean="0"/>
          </a:p>
          <a:p>
            <a:r>
              <a:rPr lang="en-US" sz="1400" b="1" dirty="0" smtClean="0"/>
              <a:t>Offer:				This property is being offered for </a:t>
            </a:r>
            <a:r>
              <a:rPr lang="en-US" sz="1400" b="1" dirty="0" smtClean="0"/>
              <a:t>lease </a:t>
            </a:r>
            <a:r>
              <a:rPr lang="en-US" sz="1400" b="1" dirty="0" smtClean="0"/>
              <a:t>or ground lease.</a:t>
            </a:r>
          </a:p>
          <a:p>
            <a:endParaRPr lang="en-US" sz="1400" dirty="0" smtClean="0"/>
          </a:p>
          <a:p>
            <a:endParaRPr lang="en-US" sz="1400" dirty="0" smtClean="0"/>
          </a:p>
          <a:p>
            <a:endParaRPr lang="en-US" sz="1200" dirty="0" smtClean="0"/>
          </a:p>
          <a:p>
            <a:endParaRPr lang="en-US" sz="1200" dirty="0"/>
          </a:p>
        </p:txBody>
      </p:sp>
      <p:pic>
        <p:nvPicPr>
          <p:cNvPr id="8" name="Picture 7"/>
          <p:cNvPicPr/>
          <p:nvPr/>
        </p:nvPicPr>
        <p:blipFill>
          <a:blip r:embed="rId3"/>
          <a:srcRect/>
          <a:stretch>
            <a:fillRect/>
          </a:stretch>
        </p:blipFill>
        <p:spPr bwMode="auto">
          <a:xfrm>
            <a:off x="381000" y="8128337"/>
            <a:ext cx="1320800" cy="660400"/>
          </a:xfrm>
          <a:prstGeom prst="rect">
            <a:avLst/>
          </a:prstGeom>
          <a:noFill/>
          <a:ln w="9525">
            <a:noFill/>
            <a:miter lim="800000"/>
            <a:headEnd/>
            <a:tailEnd/>
          </a:ln>
        </p:spPr>
      </p:pic>
      <p:sp>
        <p:nvSpPr>
          <p:cNvPr id="17" name="Rectangle 16"/>
          <p:cNvSpPr/>
          <p:nvPr/>
        </p:nvSpPr>
        <p:spPr>
          <a:xfrm>
            <a:off x="2286000" y="7850018"/>
            <a:ext cx="4419600" cy="784830"/>
          </a:xfrm>
          <a:prstGeom prst="rect">
            <a:avLst/>
          </a:prstGeom>
        </p:spPr>
        <p:txBody>
          <a:bodyPr wrap="square">
            <a:spAutoFit/>
          </a:bodyPr>
          <a:lstStyle/>
          <a:p>
            <a:r>
              <a:rPr lang="en-US" sz="1000" dirty="0" smtClean="0">
                <a:solidFill>
                  <a:srgbClr val="000090"/>
                </a:solidFill>
                <a:latin typeface="Copperplate Gothic Light"/>
                <a:cs typeface="Copperplate Gothic Light"/>
              </a:rPr>
              <a:t>U N I T E D   I N V E S T M E N T   P R O P E R T I E S</a:t>
            </a:r>
          </a:p>
          <a:p>
            <a:r>
              <a:rPr lang="en-US" sz="1100" dirty="0" smtClean="0"/>
              <a:t> </a:t>
            </a:r>
          </a:p>
          <a:p>
            <a:r>
              <a:rPr lang="en-US" sz="800" dirty="0" smtClean="0">
                <a:solidFill>
                  <a:srgbClr val="000090"/>
                </a:solidFill>
                <a:latin typeface="Copperplate Gothic Light"/>
                <a:cs typeface="Copperplate Gothic Light"/>
              </a:rPr>
              <a:t>P. O. Box 2289			Telephone:  (610) 594-7770         	 </a:t>
            </a:r>
          </a:p>
          <a:p>
            <a:r>
              <a:rPr lang="en-US" sz="800" dirty="0" smtClean="0">
                <a:solidFill>
                  <a:srgbClr val="000090"/>
                </a:solidFill>
                <a:latin typeface="Copperplate Gothic Light"/>
                <a:cs typeface="Copperplate Gothic Light"/>
              </a:rPr>
              <a:t>West Chester, PA 19380	 	Fax:	         (610) 594-7771 </a:t>
            </a:r>
          </a:p>
          <a:p>
            <a:r>
              <a:rPr lang="en-US" sz="800" dirty="0" err="1" smtClean="0">
                <a:solidFill>
                  <a:srgbClr val="000090"/>
                </a:solidFill>
                <a:latin typeface="Copperplate Gothic Light"/>
                <a:cs typeface="Copperplate Gothic Light"/>
              </a:rPr>
              <a:t>www.uiponline.net</a:t>
            </a:r>
            <a:r>
              <a:rPr lang="en-US" sz="800" dirty="0" smtClean="0">
                <a:solidFill>
                  <a:srgbClr val="000090"/>
                </a:solidFill>
                <a:latin typeface="Copperplate Gothic Light"/>
                <a:cs typeface="Copperplate Gothic Light"/>
              </a:rPr>
              <a:t>		e-mail:        </a:t>
            </a:r>
            <a:r>
              <a:rPr lang="en-US" sz="800" dirty="0" err="1" smtClean="0">
                <a:solidFill>
                  <a:srgbClr val="000090"/>
                </a:solidFill>
                <a:latin typeface="Copperplate Gothic Light"/>
                <a:cs typeface="Copperplate Gothic Light"/>
              </a:rPr>
              <a:t>uip@uiponline.net</a:t>
            </a:r>
            <a:endParaRPr lang="en-US" sz="800" dirty="0" smtClean="0">
              <a:solidFill>
                <a:srgbClr val="000090"/>
              </a:solidFill>
              <a:latin typeface="Copperplate Gothic Light"/>
              <a:cs typeface="Copperplate Gothic Light"/>
            </a:endParaRPr>
          </a:p>
        </p:txBody>
      </p:sp>
      <p:sp>
        <p:nvSpPr>
          <p:cNvPr id="18" name="Line 3"/>
          <p:cNvSpPr>
            <a:spLocks noChangeShapeType="1"/>
          </p:cNvSpPr>
          <p:nvPr/>
        </p:nvSpPr>
        <p:spPr bwMode="auto">
          <a:xfrm>
            <a:off x="2324100" y="8128337"/>
            <a:ext cx="3390900" cy="0"/>
          </a:xfrm>
          <a:prstGeom prst="line">
            <a:avLst/>
          </a:prstGeom>
          <a:noFill/>
          <a:ln w="38100">
            <a:solidFill>
              <a:srgbClr val="2DB52D"/>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6261100" y="8370549"/>
            <a:ext cx="571500" cy="553998"/>
          </a:xfrm>
          <a:prstGeom prst="rect">
            <a:avLst/>
          </a:prstGeom>
          <a:noFill/>
        </p:spPr>
        <p:txBody>
          <a:bodyPr wrap="square" rtlCol="0">
            <a:spAutoFit/>
          </a:bodyPr>
          <a:lstStyle/>
          <a:p>
            <a:r>
              <a:rPr lang="en-US" sz="1200" i="1" dirty="0">
                <a:solidFill>
                  <a:srgbClr val="008000"/>
                </a:solidFill>
                <a:latin typeface="Apple Chancery"/>
                <a:cs typeface="Apple Chancery"/>
              </a:rPr>
              <a:t>p. </a:t>
            </a:r>
            <a:r>
              <a:rPr lang="en-US" sz="1200" i="1" dirty="0" smtClean="0">
                <a:solidFill>
                  <a:srgbClr val="008000"/>
                </a:solidFill>
                <a:latin typeface="Apple Chancery"/>
                <a:cs typeface="Apple Chancery"/>
              </a:rPr>
              <a:t>2</a:t>
            </a:r>
            <a:endParaRPr lang="en-US" sz="1200" i="1" dirty="0">
              <a:solidFill>
                <a:srgbClr val="008000"/>
              </a:solidFill>
              <a:latin typeface="Apple Chancery"/>
              <a:cs typeface="Apple Chancery"/>
            </a:endParaRP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kimberton drawing final.jpg"/>
          <p:cNvPicPr>
            <a:picLocks noChangeAspect="1"/>
          </p:cNvPicPr>
          <p:nvPr/>
        </p:nvPicPr>
        <p:blipFill>
          <a:blip r:embed="rId3"/>
          <a:stretch>
            <a:fillRect/>
          </a:stretch>
        </p:blipFill>
        <p:spPr>
          <a:xfrm>
            <a:off x="228600" y="2514600"/>
            <a:ext cx="6400800" cy="4800600"/>
          </a:xfrm>
          <a:prstGeom prst="rect">
            <a:avLst/>
          </a:prstGeom>
        </p:spPr>
      </p:pic>
      <p:pic>
        <p:nvPicPr>
          <p:cNvPr id="4" name="Picture 3"/>
          <p:cNvPicPr/>
          <p:nvPr/>
        </p:nvPicPr>
        <p:blipFill>
          <a:blip r:embed="rId4"/>
          <a:srcRect/>
          <a:stretch>
            <a:fillRect/>
          </a:stretch>
        </p:blipFill>
        <p:spPr bwMode="auto">
          <a:xfrm>
            <a:off x="609600" y="8153400"/>
            <a:ext cx="1320800" cy="660400"/>
          </a:xfrm>
          <a:prstGeom prst="rect">
            <a:avLst/>
          </a:prstGeom>
          <a:noFill/>
          <a:ln w="9525">
            <a:noFill/>
            <a:miter lim="800000"/>
            <a:headEnd/>
            <a:tailEnd/>
          </a:ln>
        </p:spPr>
      </p:pic>
      <p:sp>
        <p:nvSpPr>
          <p:cNvPr id="5" name="TextBox 4"/>
          <p:cNvSpPr txBox="1"/>
          <p:nvPr/>
        </p:nvSpPr>
        <p:spPr>
          <a:xfrm>
            <a:off x="2514600" y="8066782"/>
            <a:ext cx="4572000" cy="1077218"/>
          </a:xfrm>
          <a:prstGeom prst="rect">
            <a:avLst/>
          </a:prstGeom>
          <a:noFill/>
        </p:spPr>
        <p:txBody>
          <a:bodyPr wrap="square" rtlCol="0">
            <a:spAutoFit/>
          </a:bodyPr>
          <a:lstStyle/>
          <a:p>
            <a:r>
              <a:rPr lang="en-US" sz="1000" dirty="0" smtClean="0">
                <a:solidFill>
                  <a:srgbClr val="000090"/>
                </a:solidFill>
                <a:latin typeface="Copperplate Gothic Light"/>
                <a:cs typeface="Copperplate Gothic Light"/>
              </a:rPr>
              <a:t>U N I T E D   I N V E S T M E N T   P R O P E R T I E S</a:t>
            </a:r>
          </a:p>
          <a:p>
            <a:r>
              <a:rPr lang="en-US" sz="1200" dirty="0" smtClean="0"/>
              <a:t> </a:t>
            </a:r>
          </a:p>
          <a:p>
            <a:r>
              <a:rPr lang="en-US" sz="800" dirty="0" smtClean="0">
                <a:solidFill>
                  <a:srgbClr val="000090"/>
                </a:solidFill>
                <a:latin typeface="Copperplate Gothic Light"/>
                <a:cs typeface="Copperplate Gothic Light"/>
              </a:rPr>
              <a:t>P. O. Box 2289			Telephone:  (610) 594-7770         	 </a:t>
            </a:r>
          </a:p>
          <a:p>
            <a:r>
              <a:rPr lang="en-US" sz="800" dirty="0" smtClean="0">
                <a:solidFill>
                  <a:srgbClr val="000090"/>
                </a:solidFill>
                <a:latin typeface="Copperplate Gothic Light"/>
                <a:cs typeface="Copperplate Gothic Light"/>
              </a:rPr>
              <a:t>West Chester, PA 19380		Fax:	         (610) 594-7771		        </a:t>
            </a:r>
          </a:p>
          <a:p>
            <a:r>
              <a:rPr lang="en-US" sz="800" dirty="0" err="1" smtClean="0">
                <a:solidFill>
                  <a:srgbClr val="000090"/>
                </a:solidFill>
                <a:latin typeface="Copperplate Gothic Light"/>
                <a:cs typeface="Copperplate Gothic Light"/>
              </a:rPr>
              <a:t>www.uiponline.net</a:t>
            </a:r>
            <a:r>
              <a:rPr lang="en-US" sz="800" dirty="0" smtClean="0">
                <a:solidFill>
                  <a:srgbClr val="000090"/>
                </a:solidFill>
                <a:latin typeface="Copperplate Gothic Light"/>
                <a:cs typeface="Copperplate Gothic Light"/>
              </a:rPr>
              <a:t>		e-mail:       </a:t>
            </a:r>
            <a:r>
              <a:rPr lang="en-US" sz="800" dirty="0" err="1" smtClean="0">
                <a:solidFill>
                  <a:srgbClr val="000090"/>
                </a:solidFill>
                <a:latin typeface="Copperplate Gothic Light"/>
                <a:cs typeface="Copperplate Gothic Light"/>
              </a:rPr>
              <a:t>uip@uiponline.net</a:t>
            </a:r>
            <a:endParaRPr lang="en-US" sz="800" dirty="0" smtClean="0">
              <a:solidFill>
                <a:srgbClr val="000090"/>
              </a:solidFill>
              <a:latin typeface="Copperplate Gothic Light"/>
              <a:cs typeface="Copperplate Gothic Light"/>
            </a:endParaRPr>
          </a:p>
          <a:p>
            <a:endParaRPr lang="en-US" dirty="0"/>
          </a:p>
        </p:txBody>
      </p:sp>
      <p:sp>
        <p:nvSpPr>
          <p:cNvPr id="6" name="Line 4"/>
          <p:cNvSpPr>
            <a:spLocks noChangeShapeType="1"/>
          </p:cNvSpPr>
          <p:nvPr/>
        </p:nvSpPr>
        <p:spPr bwMode="auto">
          <a:xfrm>
            <a:off x="2590800" y="8382000"/>
            <a:ext cx="3352800" cy="0"/>
          </a:xfrm>
          <a:prstGeom prst="line">
            <a:avLst/>
          </a:prstGeom>
          <a:noFill/>
          <a:ln w="38100">
            <a:solidFill>
              <a:srgbClr val="2DB52D"/>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749300" y="457200"/>
            <a:ext cx="5181600" cy="677108"/>
          </a:xfrm>
          <a:prstGeom prst="rect">
            <a:avLst/>
          </a:prstGeom>
          <a:noFill/>
        </p:spPr>
        <p:txBody>
          <a:bodyPr wrap="square" rtlCol="0">
            <a:spAutoFit/>
          </a:bodyPr>
          <a:lstStyle/>
          <a:p>
            <a:pPr algn="ctr"/>
            <a:r>
              <a:rPr lang="en-US" sz="2000" b="1" i="1" dirty="0">
                <a:solidFill>
                  <a:srgbClr val="006800"/>
                </a:solidFill>
                <a:latin typeface="Zapfino"/>
              </a:rPr>
              <a:t>500</a:t>
            </a:r>
            <a:r>
              <a:rPr lang="en-US" sz="2000" b="1" dirty="0">
                <a:solidFill>
                  <a:srgbClr val="006800"/>
                </a:solidFill>
                <a:latin typeface="Perpetua Titling MT Light"/>
              </a:rPr>
              <a:t>  </a:t>
            </a:r>
            <a:r>
              <a:rPr lang="en-US" b="1" dirty="0">
                <a:solidFill>
                  <a:srgbClr val="006800"/>
                </a:solidFill>
                <a:latin typeface="Perpetua Titling MT Light"/>
              </a:rPr>
              <a:t> </a:t>
            </a:r>
            <a:r>
              <a:rPr lang="en-US" dirty="0" err="1">
                <a:solidFill>
                  <a:srgbClr val="006800"/>
                </a:solidFill>
                <a:latin typeface="Perpetua Titling MT Light"/>
              </a:rPr>
              <a:t>Kimberton</a:t>
            </a:r>
            <a:r>
              <a:rPr lang="en-US" dirty="0">
                <a:solidFill>
                  <a:srgbClr val="006800"/>
                </a:solidFill>
                <a:latin typeface="Perpetua Titling MT Light"/>
              </a:rPr>
              <a:t> Road</a:t>
            </a:r>
            <a:br>
              <a:rPr lang="en-US" dirty="0">
                <a:solidFill>
                  <a:srgbClr val="006800"/>
                </a:solidFill>
                <a:latin typeface="Perpetua Titling MT Light"/>
              </a:rPr>
            </a:br>
            <a:r>
              <a:rPr lang="en-US" dirty="0">
                <a:solidFill>
                  <a:srgbClr val="006800"/>
                </a:solidFill>
                <a:latin typeface="Perpetua Titling MT Light"/>
              </a:rPr>
              <a:t>Phoenixville, PA 19460</a:t>
            </a:r>
            <a:endParaRPr lang="en-US" dirty="0"/>
          </a:p>
        </p:txBody>
      </p:sp>
      <p:sp>
        <p:nvSpPr>
          <p:cNvPr id="8" name="TextBox 7"/>
          <p:cNvSpPr txBox="1"/>
          <p:nvPr/>
        </p:nvSpPr>
        <p:spPr>
          <a:xfrm>
            <a:off x="914400" y="1828800"/>
            <a:ext cx="4648200" cy="369332"/>
          </a:xfrm>
          <a:prstGeom prst="rect">
            <a:avLst/>
          </a:prstGeom>
          <a:noFill/>
        </p:spPr>
        <p:txBody>
          <a:bodyPr wrap="square" rtlCol="0">
            <a:spAutoFit/>
          </a:bodyPr>
          <a:lstStyle/>
          <a:p>
            <a:endParaRPr lang="en-US" dirty="0"/>
          </a:p>
        </p:txBody>
      </p:sp>
      <p:sp>
        <p:nvSpPr>
          <p:cNvPr id="10" name="TextBox 9"/>
          <p:cNvSpPr txBox="1"/>
          <p:nvPr/>
        </p:nvSpPr>
        <p:spPr>
          <a:xfrm>
            <a:off x="1371600" y="1600200"/>
            <a:ext cx="1905000" cy="307777"/>
          </a:xfrm>
          <a:prstGeom prst="rect">
            <a:avLst/>
          </a:prstGeom>
          <a:noFill/>
        </p:spPr>
        <p:txBody>
          <a:bodyPr wrap="square" rtlCol="0">
            <a:spAutoFit/>
          </a:bodyPr>
          <a:lstStyle/>
          <a:p>
            <a:r>
              <a:rPr lang="en-US" sz="1400" b="1" u="sng" dirty="0" smtClean="0"/>
              <a:t>Property Layout:</a:t>
            </a:r>
            <a:endParaRPr lang="en-US" sz="1400" b="1" u="sng" dirty="0"/>
          </a:p>
        </p:txBody>
      </p:sp>
      <p:sp>
        <p:nvSpPr>
          <p:cNvPr id="2" name="TextBox 1"/>
          <p:cNvSpPr txBox="1"/>
          <p:nvPr/>
        </p:nvSpPr>
        <p:spPr>
          <a:xfrm>
            <a:off x="6282267" y="8590002"/>
            <a:ext cx="457200" cy="553998"/>
          </a:xfrm>
          <a:prstGeom prst="rect">
            <a:avLst/>
          </a:prstGeom>
          <a:noFill/>
        </p:spPr>
        <p:txBody>
          <a:bodyPr wrap="square" rtlCol="0">
            <a:spAutoFit/>
          </a:bodyPr>
          <a:lstStyle/>
          <a:p>
            <a:r>
              <a:rPr lang="en-US" sz="1200" i="1" dirty="0">
                <a:solidFill>
                  <a:srgbClr val="008000"/>
                </a:solidFill>
                <a:latin typeface="Apple Chancery"/>
                <a:cs typeface="Apple Chancery"/>
              </a:rPr>
              <a:t>p. </a:t>
            </a:r>
            <a:r>
              <a:rPr lang="en-US" sz="1200" i="1" dirty="0" smtClean="0">
                <a:solidFill>
                  <a:srgbClr val="008000"/>
                </a:solidFill>
                <a:latin typeface="Apple Chancery"/>
                <a:cs typeface="Apple Chancery"/>
              </a:rPr>
              <a:t>3</a:t>
            </a:r>
            <a:endParaRPr lang="en-US" sz="1200" i="1" dirty="0">
              <a:solidFill>
                <a:srgbClr val="008000"/>
              </a:solidFill>
              <a:latin typeface="Apple Chancery"/>
              <a:cs typeface="Apple Chancery"/>
            </a:endParaRPr>
          </a:p>
          <a:p>
            <a:endParaRPr lang="en-US" dirty="0"/>
          </a:p>
        </p:txBody>
      </p:sp>
    </p:spTree>
    <p:extLst>
      <p:ext uri="{BB962C8B-B14F-4D97-AF65-F5344CB8AC3E}">
        <p14:creationId xmlns:p14="http://schemas.microsoft.com/office/powerpoint/2010/main" xmlns="" val="1196312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0" y="7980095"/>
            <a:ext cx="4572000" cy="1077218"/>
          </a:xfrm>
          <a:prstGeom prst="rect">
            <a:avLst/>
          </a:prstGeom>
          <a:noFill/>
        </p:spPr>
        <p:txBody>
          <a:bodyPr wrap="square" rtlCol="0">
            <a:spAutoFit/>
          </a:bodyPr>
          <a:lstStyle/>
          <a:p>
            <a:r>
              <a:rPr lang="en-US" sz="1000" dirty="0" smtClean="0">
                <a:solidFill>
                  <a:srgbClr val="000090"/>
                </a:solidFill>
                <a:latin typeface="Copperplate Gothic Light"/>
                <a:cs typeface="Copperplate Gothic Light"/>
              </a:rPr>
              <a:t>U N I T E D   I N V E S T M E N T   P R O P E R T I E S</a:t>
            </a:r>
          </a:p>
          <a:p>
            <a:r>
              <a:rPr lang="en-US" sz="1200" dirty="0" smtClean="0"/>
              <a:t> </a:t>
            </a:r>
          </a:p>
          <a:p>
            <a:r>
              <a:rPr lang="en-US" sz="800" dirty="0" smtClean="0">
                <a:solidFill>
                  <a:srgbClr val="000090"/>
                </a:solidFill>
                <a:latin typeface="Copperplate Gothic Light"/>
                <a:cs typeface="Copperplate Gothic Light"/>
              </a:rPr>
              <a:t>P. O. Box 2289			Telephone:  (610) 594-7770         	 </a:t>
            </a:r>
          </a:p>
          <a:p>
            <a:r>
              <a:rPr lang="en-US" sz="800" dirty="0" smtClean="0">
                <a:solidFill>
                  <a:srgbClr val="000090"/>
                </a:solidFill>
                <a:latin typeface="Copperplate Gothic Light"/>
                <a:cs typeface="Copperplate Gothic Light"/>
              </a:rPr>
              <a:t>West Chester, PA 19380		Fax:	         (610) 594-7771		        </a:t>
            </a:r>
          </a:p>
          <a:p>
            <a:r>
              <a:rPr lang="en-US" sz="800" dirty="0" err="1" smtClean="0">
                <a:solidFill>
                  <a:srgbClr val="000090"/>
                </a:solidFill>
                <a:latin typeface="Copperplate Gothic Light"/>
                <a:cs typeface="Copperplate Gothic Light"/>
              </a:rPr>
              <a:t>www.uiponline.net</a:t>
            </a:r>
            <a:r>
              <a:rPr lang="en-US" sz="800" dirty="0" smtClean="0">
                <a:solidFill>
                  <a:srgbClr val="000090"/>
                </a:solidFill>
                <a:latin typeface="Copperplate Gothic Light"/>
                <a:cs typeface="Copperplate Gothic Light"/>
              </a:rPr>
              <a:t>		e-mail:       </a:t>
            </a:r>
            <a:r>
              <a:rPr lang="en-US" sz="800" dirty="0" err="1" smtClean="0">
                <a:solidFill>
                  <a:srgbClr val="000090"/>
                </a:solidFill>
                <a:latin typeface="Copperplate Gothic Light"/>
                <a:cs typeface="Copperplate Gothic Light"/>
              </a:rPr>
              <a:t>uip@uiponline.net</a:t>
            </a:r>
            <a:endParaRPr lang="en-US" sz="800" dirty="0" smtClean="0">
              <a:solidFill>
                <a:srgbClr val="000090"/>
              </a:solidFill>
              <a:latin typeface="Copperplate Gothic Light"/>
              <a:cs typeface="Copperplate Gothic Light"/>
            </a:endParaRPr>
          </a:p>
          <a:p>
            <a:endParaRPr lang="en-US" dirty="0"/>
          </a:p>
        </p:txBody>
      </p:sp>
      <p:sp>
        <p:nvSpPr>
          <p:cNvPr id="8" name="TextBox 7"/>
          <p:cNvSpPr txBox="1"/>
          <p:nvPr/>
        </p:nvSpPr>
        <p:spPr>
          <a:xfrm>
            <a:off x="914400" y="304800"/>
            <a:ext cx="5029200" cy="677108"/>
          </a:xfrm>
          <a:prstGeom prst="rect">
            <a:avLst/>
          </a:prstGeom>
          <a:noFill/>
        </p:spPr>
        <p:txBody>
          <a:bodyPr wrap="square" rtlCol="0">
            <a:spAutoFit/>
          </a:bodyPr>
          <a:lstStyle/>
          <a:p>
            <a:pPr algn="ctr"/>
            <a:r>
              <a:rPr lang="en-US" sz="2000" b="1" i="1" dirty="0">
                <a:solidFill>
                  <a:srgbClr val="006800"/>
                </a:solidFill>
                <a:latin typeface="Zapfino"/>
              </a:rPr>
              <a:t>500</a:t>
            </a:r>
            <a:r>
              <a:rPr lang="en-US" sz="2000" b="1" dirty="0">
                <a:solidFill>
                  <a:srgbClr val="006800"/>
                </a:solidFill>
                <a:latin typeface="Perpetua Titling MT Light"/>
              </a:rPr>
              <a:t>  </a:t>
            </a:r>
            <a:r>
              <a:rPr lang="en-US" b="1" dirty="0">
                <a:solidFill>
                  <a:srgbClr val="006800"/>
                </a:solidFill>
                <a:latin typeface="Perpetua Titling MT Light"/>
              </a:rPr>
              <a:t> </a:t>
            </a:r>
            <a:r>
              <a:rPr lang="en-US" dirty="0" err="1">
                <a:solidFill>
                  <a:srgbClr val="006800"/>
                </a:solidFill>
                <a:latin typeface="Perpetua Titling MT Light"/>
              </a:rPr>
              <a:t>Kimberton</a:t>
            </a:r>
            <a:r>
              <a:rPr lang="en-US" dirty="0">
                <a:solidFill>
                  <a:srgbClr val="006800"/>
                </a:solidFill>
                <a:latin typeface="Perpetua Titling MT Light"/>
              </a:rPr>
              <a:t> Road</a:t>
            </a:r>
            <a:br>
              <a:rPr lang="en-US" dirty="0">
                <a:solidFill>
                  <a:srgbClr val="006800"/>
                </a:solidFill>
                <a:latin typeface="Perpetua Titling MT Light"/>
              </a:rPr>
            </a:br>
            <a:r>
              <a:rPr lang="en-US" dirty="0">
                <a:solidFill>
                  <a:srgbClr val="006800"/>
                </a:solidFill>
                <a:latin typeface="Perpetua Titling MT Light"/>
              </a:rPr>
              <a:t>Phoenixville, PA 19460</a:t>
            </a:r>
            <a:endParaRPr lang="en-US" dirty="0"/>
          </a:p>
        </p:txBody>
      </p:sp>
      <p:sp>
        <p:nvSpPr>
          <p:cNvPr id="5" name="TextBox 4"/>
          <p:cNvSpPr txBox="1"/>
          <p:nvPr/>
        </p:nvSpPr>
        <p:spPr>
          <a:xfrm>
            <a:off x="457200" y="1600200"/>
            <a:ext cx="6172200" cy="5570755"/>
          </a:xfrm>
          <a:prstGeom prst="rect">
            <a:avLst/>
          </a:prstGeom>
          <a:noFill/>
        </p:spPr>
        <p:txBody>
          <a:bodyPr wrap="square" rtlCol="0">
            <a:spAutoFit/>
          </a:bodyPr>
          <a:lstStyle/>
          <a:p>
            <a:pPr algn="ctr"/>
            <a:r>
              <a:rPr lang="en-US" sz="1400" b="1" u="sng" dirty="0"/>
              <a:t>Market Overview</a:t>
            </a:r>
            <a:endParaRPr lang="en-US" sz="1400" dirty="0"/>
          </a:p>
          <a:p>
            <a:endParaRPr lang="en-US" sz="1400" dirty="0" smtClean="0"/>
          </a:p>
          <a:p>
            <a:r>
              <a:rPr lang="en-US" sz="1400" dirty="0" smtClean="0"/>
              <a:t>This </a:t>
            </a:r>
            <a:r>
              <a:rPr lang="en-US" sz="1400" dirty="0"/>
              <a:t>site is situated in the heart of Phoenixville with a booming residential population of almost </a:t>
            </a:r>
            <a:r>
              <a:rPr lang="en-US" sz="1400" dirty="0" smtClean="0"/>
              <a:t>75,000 </a:t>
            </a:r>
            <a:r>
              <a:rPr lang="en-US" sz="1400" dirty="0"/>
              <a:t>people within a five mile radius, and has an estimated average household income greater than $</a:t>
            </a:r>
            <a:r>
              <a:rPr lang="en-US" sz="1400" dirty="0" smtClean="0"/>
              <a:t>107,000</a:t>
            </a:r>
            <a:r>
              <a:rPr lang="en-US" sz="1400" dirty="0"/>
              <a:t>.  Less than two miles away, is Phoenixville Hospital.  The hospital is undergoing a $90 million expansion which will make it a major medical hub for the region.  </a:t>
            </a:r>
          </a:p>
          <a:p>
            <a:r>
              <a:rPr lang="en-US" sz="1400" dirty="0"/>
              <a:t>Phoenixville, a borough in Chester County, is located approximately 28 miles northwest of Philadelphia.  Chester County is the highest-income county measured per capita and by median household income in Pennsylvania, and 24</a:t>
            </a:r>
            <a:r>
              <a:rPr lang="en-US" sz="1400" baseline="30000" dirty="0"/>
              <a:t>th</a:t>
            </a:r>
            <a:r>
              <a:rPr lang="en-US" sz="1400" dirty="0"/>
              <a:t> highest in the nation as measured by median household income.</a:t>
            </a:r>
          </a:p>
          <a:p>
            <a:r>
              <a:rPr lang="en-US" sz="1400" dirty="0"/>
              <a:t> </a:t>
            </a:r>
          </a:p>
          <a:p>
            <a:r>
              <a:rPr lang="en-US" sz="1400" dirty="0"/>
              <a:t> </a:t>
            </a:r>
          </a:p>
          <a:p>
            <a:pPr algn="ctr"/>
            <a:r>
              <a:rPr lang="en-US" sz="1400" b="1" u="sng" dirty="0"/>
              <a:t>Local Merchants</a:t>
            </a:r>
            <a:endParaRPr lang="en-US" sz="1400" dirty="0"/>
          </a:p>
          <a:p>
            <a:endParaRPr lang="en-US" sz="1400" dirty="0" smtClean="0"/>
          </a:p>
          <a:p>
            <a:r>
              <a:rPr lang="en-US" sz="1400" dirty="0" smtClean="0"/>
              <a:t>This </a:t>
            </a:r>
            <a:r>
              <a:rPr lang="en-US" sz="1400" dirty="0"/>
              <a:t>site benefits from being in the center of many national businesses, and shopping centers in the immediate area, as well as numerous national restaurants and retailers.  Some of these include Wendy’s, Subway, Dairy Queen, McDonalds, KFC, </a:t>
            </a:r>
            <a:r>
              <a:rPr lang="en-US" sz="1400" dirty="0" smtClean="0"/>
              <a:t>Taco Bell</a:t>
            </a:r>
            <a:r>
              <a:rPr lang="en-US" sz="1400" dirty="0"/>
              <a:t>, </a:t>
            </a:r>
            <a:r>
              <a:rPr lang="en-US" sz="1400" dirty="0" smtClean="0"/>
              <a:t>Wawa</a:t>
            </a:r>
            <a:r>
              <a:rPr lang="en-US" sz="1400" dirty="0"/>
              <a:t>, Boston Market, CVS, Rite Aid, Phoenixville Hospital, Staples, Sears hardware, Sherwin-Williams, Dollar Tree, Citizens Bank, Customers Bank, Wells Fargo, Phoenixville Federal Credit Union, </a:t>
            </a:r>
            <a:r>
              <a:rPr lang="en-US" sz="1400" dirty="0" smtClean="0"/>
              <a:t> </a:t>
            </a:r>
            <a:r>
              <a:rPr lang="en-US" sz="1400" dirty="0"/>
              <a:t>Verizon Wireless, Radio Shack, Advanced Auto Parts, STS Tire, Big K Mart, and Giant Market.  </a:t>
            </a:r>
          </a:p>
          <a:p>
            <a:endParaRPr lang="en-US" sz="1200" dirty="0" smtClean="0"/>
          </a:p>
          <a:p>
            <a:endParaRPr lang="en-US" sz="1200" dirty="0" smtClean="0"/>
          </a:p>
          <a:p>
            <a:endParaRPr lang="en-US" sz="1200" dirty="0" smtClean="0"/>
          </a:p>
          <a:p>
            <a:endParaRPr lang="en-US" sz="1200" dirty="0"/>
          </a:p>
        </p:txBody>
      </p:sp>
      <p:pic>
        <p:nvPicPr>
          <p:cNvPr id="9" name="Picture 8"/>
          <p:cNvPicPr/>
          <p:nvPr/>
        </p:nvPicPr>
        <p:blipFill>
          <a:blip r:embed="rId3"/>
          <a:srcRect/>
          <a:stretch>
            <a:fillRect/>
          </a:stretch>
        </p:blipFill>
        <p:spPr bwMode="auto">
          <a:xfrm>
            <a:off x="152400" y="7935248"/>
            <a:ext cx="1320800" cy="660400"/>
          </a:xfrm>
          <a:prstGeom prst="rect">
            <a:avLst/>
          </a:prstGeom>
          <a:noFill/>
          <a:ln w="9525">
            <a:noFill/>
            <a:miter lim="800000"/>
            <a:headEnd/>
            <a:tailEnd/>
          </a:ln>
        </p:spPr>
      </p:pic>
      <p:sp>
        <p:nvSpPr>
          <p:cNvPr id="18436" name="Line 4"/>
          <p:cNvSpPr>
            <a:spLocks noChangeShapeType="1"/>
          </p:cNvSpPr>
          <p:nvPr/>
        </p:nvSpPr>
        <p:spPr bwMode="auto">
          <a:xfrm>
            <a:off x="2362200" y="8265448"/>
            <a:ext cx="3352800" cy="0"/>
          </a:xfrm>
          <a:prstGeom prst="line">
            <a:avLst/>
          </a:prstGeom>
          <a:noFill/>
          <a:ln w="38100">
            <a:solidFill>
              <a:srgbClr val="2DB52D"/>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6184900" y="8503315"/>
            <a:ext cx="444500" cy="553998"/>
          </a:xfrm>
          <a:prstGeom prst="rect">
            <a:avLst/>
          </a:prstGeom>
          <a:noFill/>
        </p:spPr>
        <p:txBody>
          <a:bodyPr wrap="square" rtlCol="0">
            <a:spAutoFit/>
          </a:bodyPr>
          <a:lstStyle/>
          <a:p>
            <a:r>
              <a:rPr lang="en-US" sz="1200" i="1" dirty="0">
                <a:solidFill>
                  <a:srgbClr val="008000"/>
                </a:solidFill>
                <a:latin typeface="Apple Chancery"/>
                <a:cs typeface="Apple Chancery"/>
              </a:rPr>
              <a:t>p. </a:t>
            </a:r>
            <a:r>
              <a:rPr lang="en-US" sz="1200" i="1" dirty="0" smtClean="0">
                <a:solidFill>
                  <a:srgbClr val="008000"/>
                </a:solidFill>
                <a:latin typeface="Apple Chancery"/>
                <a:cs typeface="Apple Chancery"/>
              </a:rPr>
              <a:t>4</a:t>
            </a:r>
            <a:endParaRPr lang="en-US" sz="1200" i="1" dirty="0">
              <a:solidFill>
                <a:srgbClr val="008000"/>
              </a:solidFill>
              <a:latin typeface="Apple Chancery"/>
              <a:cs typeface="Apple Chancery"/>
            </a:endParaRP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0" y="7980095"/>
            <a:ext cx="4572000" cy="1077218"/>
          </a:xfrm>
          <a:prstGeom prst="rect">
            <a:avLst/>
          </a:prstGeom>
          <a:noFill/>
        </p:spPr>
        <p:txBody>
          <a:bodyPr wrap="square" rtlCol="0">
            <a:spAutoFit/>
          </a:bodyPr>
          <a:lstStyle/>
          <a:p>
            <a:r>
              <a:rPr lang="en-US" sz="1000" dirty="0" smtClean="0">
                <a:solidFill>
                  <a:srgbClr val="000090"/>
                </a:solidFill>
                <a:latin typeface="Copperplate Gothic Light"/>
                <a:cs typeface="Copperplate Gothic Light"/>
              </a:rPr>
              <a:t>U N I T E D   I N V E S T M E N T   P R O P E R T I E S</a:t>
            </a:r>
          </a:p>
          <a:p>
            <a:r>
              <a:rPr lang="en-US" sz="1200" dirty="0" smtClean="0"/>
              <a:t> </a:t>
            </a:r>
          </a:p>
          <a:p>
            <a:r>
              <a:rPr lang="en-US" sz="800" dirty="0" smtClean="0">
                <a:solidFill>
                  <a:srgbClr val="000090"/>
                </a:solidFill>
                <a:latin typeface="Copperplate Gothic Light"/>
                <a:cs typeface="Copperplate Gothic Light"/>
              </a:rPr>
              <a:t>P. O. Box 2289			Telephone:  (610) 594-7770         	 </a:t>
            </a:r>
          </a:p>
          <a:p>
            <a:r>
              <a:rPr lang="en-US" sz="800" dirty="0" smtClean="0">
                <a:solidFill>
                  <a:srgbClr val="000090"/>
                </a:solidFill>
                <a:latin typeface="Copperplate Gothic Light"/>
                <a:cs typeface="Copperplate Gothic Light"/>
              </a:rPr>
              <a:t>West Chester, PA 19380		Fax:	         (610) 594-7771		        </a:t>
            </a:r>
          </a:p>
          <a:p>
            <a:r>
              <a:rPr lang="en-US" sz="800" dirty="0" err="1" smtClean="0">
                <a:solidFill>
                  <a:srgbClr val="000090"/>
                </a:solidFill>
                <a:latin typeface="Copperplate Gothic Light"/>
                <a:cs typeface="Copperplate Gothic Light"/>
              </a:rPr>
              <a:t>www.uiponline.net</a:t>
            </a:r>
            <a:r>
              <a:rPr lang="en-US" sz="800" dirty="0" smtClean="0">
                <a:solidFill>
                  <a:srgbClr val="000090"/>
                </a:solidFill>
                <a:latin typeface="Copperplate Gothic Light"/>
                <a:cs typeface="Copperplate Gothic Light"/>
              </a:rPr>
              <a:t>		e-mail:       </a:t>
            </a:r>
            <a:r>
              <a:rPr lang="en-US" sz="800" dirty="0" err="1" smtClean="0">
                <a:solidFill>
                  <a:srgbClr val="000090"/>
                </a:solidFill>
                <a:latin typeface="Copperplate Gothic Light"/>
                <a:cs typeface="Copperplate Gothic Light"/>
              </a:rPr>
              <a:t>uip@uiponline.net</a:t>
            </a:r>
            <a:endParaRPr lang="en-US" sz="800" dirty="0" smtClean="0">
              <a:solidFill>
                <a:srgbClr val="000090"/>
              </a:solidFill>
              <a:latin typeface="Copperplate Gothic Light"/>
              <a:cs typeface="Copperplate Gothic Light"/>
            </a:endParaRPr>
          </a:p>
          <a:p>
            <a:endParaRPr lang="en-US" dirty="0"/>
          </a:p>
        </p:txBody>
      </p:sp>
      <p:sp>
        <p:nvSpPr>
          <p:cNvPr id="8" name="TextBox 7"/>
          <p:cNvSpPr txBox="1"/>
          <p:nvPr/>
        </p:nvSpPr>
        <p:spPr>
          <a:xfrm>
            <a:off x="914400" y="304800"/>
            <a:ext cx="5029200" cy="677108"/>
          </a:xfrm>
          <a:prstGeom prst="rect">
            <a:avLst/>
          </a:prstGeom>
          <a:noFill/>
        </p:spPr>
        <p:txBody>
          <a:bodyPr wrap="square" rtlCol="0">
            <a:spAutoFit/>
          </a:bodyPr>
          <a:lstStyle/>
          <a:p>
            <a:pPr algn="ctr"/>
            <a:r>
              <a:rPr lang="en-US" sz="2000" b="1" i="1" dirty="0">
                <a:solidFill>
                  <a:srgbClr val="006800"/>
                </a:solidFill>
                <a:latin typeface="Zapfino"/>
              </a:rPr>
              <a:t>500</a:t>
            </a:r>
            <a:r>
              <a:rPr lang="en-US" sz="2000" b="1" dirty="0">
                <a:solidFill>
                  <a:srgbClr val="006800"/>
                </a:solidFill>
                <a:latin typeface="Perpetua Titling MT Light"/>
              </a:rPr>
              <a:t>  </a:t>
            </a:r>
            <a:r>
              <a:rPr lang="en-US" b="1" dirty="0">
                <a:solidFill>
                  <a:srgbClr val="006800"/>
                </a:solidFill>
                <a:latin typeface="Perpetua Titling MT Light"/>
              </a:rPr>
              <a:t> </a:t>
            </a:r>
            <a:r>
              <a:rPr lang="en-US" dirty="0" err="1">
                <a:solidFill>
                  <a:srgbClr val="006800"/>
                </a:solidFill>
                <a:latin typeface="Perpetua Titling MT Light"/>
              </a:rPr>
              <a:t>Kimberton</a:t>
            </a:r>
            <a:r>
              <a:rPr lang="en-US" dirty="0">
                <a:solidFill>
                  <a:srgbClr val="006800"/>
                </a:solidFill>
                <a:latin typeface="Perpetua Titling MT Light"/>
              </a:rPr>
              <a:t> Road</a:t>
            </a:r>
            <a:br>
              <a:rPr lang="en-US" dirty="0">
                <a:solidFill>
                  <a:srgbClr val="006800"/>
                </a:solidFill>
                <a:latin typeface="Perpetua Titling MT Light"/>
              </a:rPr>
            </a:br>
            <a:r>
              <a:rPr lang="en-US" dirty="0">
                <a:solidFill>
                  <a:srgbClr val="006800"/>
                </a:solidFill>
                <a:latin typeface="Perpetua Titling MT Light"/>
              </a:rPr>
              <a:t>Phoenixville, PA 19460</a:t>
            </a:r>
            <a:endParaRPr lang="en-US" dirty="0"/>
          </a:p>
        </p:txBody>
      </p:sp>
      <p:pic>
        <p:nvPicPr>
          <p:cNvPr id="9" name="Picture 8"/>
          <p:cNvPicPr/>
          <p:nvPr/>
        </p:nvPicPr>
        <p:blipFill>
          <a:blip r:embed="rId3"/>
          <a:srcRect/>
          <a:stretch>
            <a:fillRect/>
          </a:stretch>
        </p:blipFill>
        <p:spPr bwMode="auto">
          <a:xfrm>
            <a:off x="152400" y="7935248"/>
            <a:ext cx="1320800" cy="660400"/>
          </a:xfrm>
          <a:prstGeom prst="rect">
            <a:avLst/>
          </a:prstGeom>
          <a:noFill/>
          <a:ln w="9525">
            <a:noFill/>
            <a:miter lim="800000"/>
            <a:headEnd/>
            <a:tailEnd/>
          </a:ln>
        </p:spPr>
      </p:pic>
      <p:sp>
        <p:nvSpPr>
          <p:cNvPr id="18436" name="Line 4"/>
          <p:cNvSpPr>
            <a:spLocks noChangeShapeType="1"/>
          </p:cNvSpPr>
          <p:nvPr/>
        </p:nvSpPr>
        <p:spPr bwMode="auto">
          <a:xfrm>
            <a:off x="2362200" y="8265448"/>
            <a:ext cx="3352800" cy="0"/>
          </a:xfrm>
          <a:prstGeom prst="line">
            <a:avLst/>
          </a:prstGeom>
          <a:noFill/>
          <a:ln w="38100">
            <a:solidFill>
              <a:srgbClr val="2DB52D"/>
            </a:solidFill>
            <a:round/>
            <a:headEnd/>
            <a:tailEnd/>
          </a:ln>
          <a:effectLst/>
        </p:spPr>
        <p:txBody>
          <a:bodyPr vert="horz" wrap="square" lIns="91440" tIns="45720" rIns="91440" bIns="45720" numCol="1" anchor="t" anchorCtr="0" compatLnSpc="1">
            <a:prstTxWarp prst="textNoShape">
              <a:avLst/>
            </a:prstTxWarp>
          </a:bodyPr>
          <a:lstStyle/>
          <a:p>
            <a:endParaRPr lang="en-US"/>
          </a:p>
        </p:txBody>
      </p:sp>
      <p:pic>
        <p:nvPicPr>
          <p:cNvPr id="7" name="Picture 6" descr="kimberton maps.pdf"/>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57200" y="2286000"/>
            <a:ext cx="5867400" cy="5143500"/>
          </a:xfrm>
          <a:prstGeom prst="rect">
            <a:avLst/>
          </a:prstGeom>
        </p:spPr>
      </p:pic>
      <p:sp>
        <p:nvSpPr>
          <p:cNvPr id="2" name="TextBox 1"/>
          <p:cNvSpPr txBox="1"/>
          <p:nvPr/>
        </p:nvSpPr>
        <p:spPr>
          <a:xfrm>
            <a:off x="6076950" y="8410982"/>
            <a:ext cx="495300" cy="553998"/>
          </a:xfrm>
          <a:prstGeom prst="rect">
            <a:avLst/>
          </a:prstGeom>
          <a:noFill/>
        </p:spPr>
        <p:txBody>
          <a:bodyPr wrap="square" rtlCol="0">
            <a:spAutoFit/>
          </a:bodyPr>
          <a:lstStyle/>
          <a:p>
            <a:r>
              <a:rPr lang="en-US" sz="1200" i="1" dirty="0">
                <a:solidFill>
                  <a:srgbClr val="008000"/>
                </a:solidFill>
                <a:latin typeface="Apple Chancery"/>
                <a:cs typeface="Apple Chancery"/>
              </a:rPr>
              <a:t>p. </a:t>
            </a:r>
            <a:r>
              <a:rPr lang="en-US" sz="1200" i="1" dirty="0" smtClean="0">
                <a:solidFill>
                  <a:srgbClr val="008000"/>
                </a:solidFill>
                <a:latin typeface="Apple Chancery"/>
                <a:cs typeface="Apple Chancery"/>
              </a:rPr>
              <a:t>5</a:t>
            </a:r>
            <a:endParaRPr lang="en-US" sz="1200" i="1" dirty="0">
              <a:solidFill>
                <a:srgbClr val="008000"/>
              </a:solidFill>
              <a:latin typeface="Apple Chancery"/>
              <a:cs typeface="Apple Chancery"/>
            </a:endParaRPr>
          </a:p>
          <a:p>
            <a:endParaRPr lang="en-US" dirty="0"/>
          </a:p>
        </p:txBody>
      </p:sp>
    </p:spTree>
    <p:extLst>
      <p:ext uri="{BB962C8B-B14F-4D97-AF65-F5344CB8AC3E}">
        <p14:creationId xmlns:p14="http://schemas.microsoft.com/office/powerpoint/2010/main" xmlns="" val="4065723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Kimberton, Demographics 2012 Population.pdf"/>
          <p:cNvPicPr>
            <a:picLocks noGrp="1" noChangeAspect="1"/>
          </p:cNvPicPr>
          <p:nvPr>
            <p:ph sz="quarter" idx="1"/>
          </p:nvPr>
        </p:nvPicPr>
        <p:blipFill>
          <a:blip r:embed="rId3">
            <a:extLst>
              <a:ext uri="{28A0092B-C50C-407E-A947-70E740481C1C}">
                <a14:useLocalDpi xmlns:a14="http://schemas.microsoft.com/office/drawing/2010/main" xmlns="" val="0"/>
              </a:ext>
            </a:extLst>
          </a:blip>
          <a:srcRect t="9596" b="9596"/>
          <a:stretch>
            <a:fillRect/>
          </a:stretch>
        </p:blipFill>
        <p:spPr>
          <a:xfrm>
            <a:off x="457200" y="914400"/>
            <a:ext cx="6858000" cy="7752546"/>
          </a:xfrm>
        </p:spPr>
      </p:pic>
      <p:sp>
        <p:nvSpPr>
          <p:cNvPr id="15" name="TextBox 14"/>
          <p:cNvSpPr txBox="1"/>
          <p:nvPr/>
        </p:nvSpPr>
        <p:spPr>
          <a:xfrm>
            <a:off x="685800" y="207139"/>
            <a:ext cx="5257800" cy="954107"/>
          </a:xfrm>
          <a:prstGeom prst="rect">
            <a:avLst/>
          </a:prstGeom>
          <a:noFill/>
        </p:spPr>
        <p:txBody>
          <a:bodyPr wrap="square" rtlCol="0">
            <a:spAutoFit/>
          </a:bodyPr>
          <a:lstStyle/>
          <a:p>
            <a:pPr algn="ctr"/>
            <a:r>
              <a:rPr lang="en-US" sz="2000" b="1" i="1" dirty="0">
                <a:solidFill>
                  <a:srgbClr val="006800"/>
                </a:solidFill>
                <a:latin typeface="Zapfino"/>
              </a:rPr>
              <a:t>500</a:t>
            </a:r>
            <a:r>
              <a:rPr lang="en-US" sz="2000" b="1" dirty="0">
                <a:solidFill>
                  <a:srgbClr val="006800"/>
                </a:solidFill>
                <a:latin typeface="Perpetua Titling MT Light"/>
              </a:rPr>
              <a:t>  </a:t>
            </a:r>
            <a:r>
              <a:rPr lang="en-US" b="1" dirty="0">
                <a:solidFill>
                  <a:srgbClr val="006800"/>
                </a:solidFill>
                <a:latin typeface="Perpetua Titling MT Light"/>
              </a:rPr>
              <a:t> </a:t>
            </a:r>
            <a:r>
              <a:rPr lang="en-US" dirty="0" err="1">
                <a:solidFill>
                  <a:srgbClr val="006800"/>
                </a:solidFill>
                <a:latin typeface="Perpetua Titling MT Light"/>
              </a:rPr>
              <a:t>Kimberton</a:t>
            </a:r>
            <a:r>
              <a:rPr lang="en-US" dirty="0">
                <a:solidFill>
                  <a:srgbClr val="006800"/>
                </a:solidFill>
                <a:latin typeface="Perpetua Titling MT Light"/>
              </a:rPr>
              <a:t> Road</a:t>
            </a:r>
            <a:br>
              <a:rPr lang="en-US" dirty="0">
                <a:solidFill>
                  <a:srgbClr val="006800"/>
                </a:solidFill>
                <a:latin typeface="Perpetua Titling MT Light"/>
              </a:rPr>
            </a:br>
            <a:r>
              <a:rPr lang="en-US" dirty="0">
                <a:solidFill>
                  <a:srgbClr val="006800"/>
                </a:solidFill>
                <a:latin typeface="Perpetua Titling MT Light"/>
              </a:rPr>
              <a:t>Phoenixville, PA 19460</a:t>
            </a:r>
            <a:endParaRPr lang="en-US" dirty="0"/>
          </a:p>
          <a:p>
            <a:pPr algn="ctr"/>
            <a:endParaRPr lang="en-US" dirty="0"/>
          </a:p>
        </p:txBody>
      </p:sp>
      <p:sp>
        <p:nvSpPr>
          <p:cNvPr id="2" name="TextBox 1"/>
          <p:cNvSpPr txBox="1"/>
          <p:nvPr/>
        </p:nvSpPr>
        <p:spPr>
          <a:xfrm>
            <a:off x="6108700" y="8560592"/>
            <a:ext cx="570605" cy="276999"/>
          </a:xfrm>
          <a:prstGeom prst="rect">
            <a:avLst/>
          </a:prstGeom>
          <a:noFill/>
        </p:spPr>
        <p:txBody>
          <a:bodyPr wrap="none" rtlCol="0">
            <a:spAutoFit/>
          </a:bodyPr>
          <a:lstStyle/>
          <a:p>
            <a:r>
              <a:rPr lang="en-US" sz="1200" i="1" dirty="0">
                <a:solidFill>
                  <a:srgbClr val="008000"/>
                </a:solidFill>
                <a:latin typeface="Apple Chancery"/>
                <a:cs typeface="Apple Chancery"/>
              </a:rPr>
              <a:t>p. 6</a:t>
            </a:r>
          </a:p>
        </p:txBody>
      </p:sp>
    </p:spTree>
    <p:extLst>
      <p:ext uri="{BB962C8B-B14F-4D97-AF65-F5344CB8AC3E}">
        <p14:creationId xmlns:p14="http://schemas.microsoft.com/office/powerpoint/2010/main" xmlns="" val="2685494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457200" y="228600"/>
            <a:ext cx="5257800" cy="954107"/>
          </a:xfrm>
          <a:prstGeom prst="rect">
            <a:avLst/>
          </a:prstGeom>
          <a:noFill/>
        </p:spPr>
        <p:txBody>
          <a:bodyPr wrap="square" rtlCol="0">
            <a:spAutoFit/>
          </a:bodyPr>
          <a:lstStyle/>
          <a:p>
            <a:pPr algn="ctr"/>
            <a:r>
              <a:rPr lang="en-US" sz="2000" b="1" i="1" dirty="0">
                <a:solidFill>
                  <a:srgbClr val="006800"/>
                </a:solidFill>
                <a:latin typeface="Zapfino"/>
              </a:rPr>
              <a:t>500</a:t>
            </a:r>
            <a:r>
              <a:rPr lang="en-US" sz="2000" b="1" dirty="0">
                <a:solidFill>
                  <a:srgbClr val="006800"/>
                </a:solidFill>
                <a:latin typeface="Perpetua Titling MT Light"/>
              </a:rPr>
              <a:t>  </a:t>
            </a:r>
            <a:r>
              <a:rPr lang="en-US" b="1" dirty="0">
                <a:solidFill>
                  <a:srgbClr val="006800"/>
                </a:solidFill>
                <a:latin typeface="Perpetua Titling MT Light"/>
              </a:rPr>
              <a:t> </a:t>
            </a:r>
            <a:r>
              <a:rPr lang="en-US" dirty="0" err="1">
                <a:solidFill>
                  <a:srgbClr val="006800"/>
                </a:solidFill>
                <a:latin typeface="Perpetua Titling MT Light"/>
              </a:rPr>
              <a:t>Kimberton</a:t>
            </a:r>
            <a:r>
              <a:rPr lang="en-US" dirty="0">
                <a:solidFill>
                  <a:srgbClr val="006800"/>
                </a:solidFill>
                <a:latin typeface="Perpetua Titling MT Light"/>
              </a:rPr>
              <a:t> Road</a:t>
            </a:r>
            <a:br>
              <a:rPr lang="en-US" dirty="0">
                <a:solidFill>
                  <a:srgbClr val="006800"/>
                </a:solidFill>
                <a:latin typeface="Perpetua Titling MT Light"/>
              </a:rPr>
            </a:br>
            <a:r>
              <a:rPr lang="en-US" dirty="0">
                <a:solidFill>
                  <a:srgbClr val="006800"/>
                </a:solidFill>
                <a:latin typeface="Perpetua Titling MT Light"/>
              </a:rPr>
              <a:t>Phoenixville, PA 19460</a:t>
            </a:r>
            <a:endParaRPr lang="en-US" dirty="0"/>
          </a:p>
          <a:p>
            <a:pPr algn="ctr"/>
            <a:endParaRPr lang="en-US" dirty="0"/>
          </a:p>
        </p:txBody>
      </p:sp>
      <p:sp>
        <p:nvSpPr>
          <p:cNvPr id="2" name="TextBox 1"/>
          <p:cNvSpPr txBox="1"/>
          <p:nvPr/>
        </p:nvSpPr>
        <p:spPr>
          <a:xfrm>
            <a:off x="5943600" y="8534400"/>
            <a:ext cx="561664" cy="276999"/>
          </a:xfrm>
          <a:prstGeom prst="rect">
            <a:avLst/>
          </a:prstGeom>
          <a:noFill/>
        </p:spPr>
        <p:txBody>
          <a:bodyPr wrap="none" rtlCol="0">
            <a:spAutoFit/>
          </a:bodyPr>
          <a:lstStyle/>
          <a:p>
            <a:r>
              <a:rPr lang="en-US" sz="1200" i="1" dirty="0">
                <a:solidFill>
                  <a:srgbClr val="008000"/>
                </a:solidFill>
                <a:latin typeface="Apple Chancery"/>
                <a:cs typeface="Apple Chancery"/>
              </a:rPr>
              <a:t>p. 7</a:t>
            </a:r>
          </a:p>
        </p:txBody>
      </p:sp>
      <p:pic>
        <p:nvPicPr>
          <p:cNvPr id="6" name="Picture 5" descr="Workbook1.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28600" y="127000"/>
            <a:ext cx="7239000" cy="8875059"/>
          </a:xfrm>
          <a:prstGeom prst="rect">
            <a:avLst/>
          </a:prstGeom>
        </p:spPr>
      </p:pic>
    </p:spTree>
    <p:extLst>
      <p:ext uri="{BB962C8B-B14F-4D97-AF65-F5344CB8AC3E}">
        <p14:creationId xmlns:p14="http://schemas.microsoft.com/office/powerpoint/2010/main" xmlns="" val="214829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Kimberton, Demographics 2012 Population Chang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52400" y="762000"/>
            <a:ext cx="9359900" cy="9002059"/>
          </a:xfrm>
          <a:prstGeom prst="rect">
            <a:avLst/>
          </a:prstGeom>
        </p:spPr>
      </p:pic>
      <p:pic>
        <p:nvPicPr>
          <p:cNvPr id="7" name="Picture 6" descr="Kimberton, Demographics 2012 Housing.pdf"/>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52400" y="3276600"/>
            <a:ext cx="8991600" cy="9230659"/>
          </a:xfrm>
          <a:prstGeom prst="rect">
            <a:avLst/>
          </a:prstGeom>
        </p:spPr>
      </p:pic>
      <p:sp>
        <p:nvSpPr>
          <p:cNvPr id="10" name="TextBox 9"/>
          <p:cNvSpPr txBox="1"/>
          <p:nvPr/>
        </p:nvSpPr>
        <p:spPr>
          <a:xfrm>
            <a:off x="609600" y="304800"/>
            <a:ext cx="5257800" cy="954107"/>
          </a:xfrm>
          <a:prstGeom prst="rect">
            <a:avLst/>
          </a:prstGeom>
          <a:noFill/>
        </p:spPr>
        <p:txBody>
          <a:bodyPr wrap="square" rtlCol="0">
            <a:spAutoFit/>
          </a:bodyPr>
          <a:lstStyle/>
          <a:p>
            <a:pPr algn="ctr"/>
            <a:r>
              <a:rPr lang="en-US" sz="2000" b="1" i="1" dirty="0">
                <a:solidFill>
                  <a:srgbClr val="006800"/>
                </a:solidFill>
                <a:latin typeface="Zapfino"/>
              </a:rPr>
              <a:t>500</a:t>
            </a:r>
            <a:r>
              <a:rPr lang="en-US" sz="2000" b="1" dirty="0">
                <a:solidFill>
                  <a:srgbClr val="006800"/>
                </a:solidFill>
                <a:latin typeface="Perpetua Titling MT Light"/>
              </a:rPr>
              <a:t>  </a:t>
            </a:r>
            <a:r>
              <a:rPr lang="en-US" b="1" dirty="0">
                <a:solidFill>
                  <a:srgbClr val="006800"/>
                </a:solidFill>
                <a:latin typeface="Perpetua Titling MT Light"/>
              </a:rPr>
              <a:t> </a:t>
            </a:r>
            <a:r>
              <a:rPr lang="en-US" dirty="0" err="1">
                <a:solidFill>
                  <a:srgbClr val="006800"/>
                </a:solidFill>
                <a:latin typeface="Perpetua Titling MT Light"/>
              </a:rPr>
              <a:t>Kimberton</a:t>
            </a:r>
            <a:r>
              <a:rPr lang="en-US" dirty="0">
                <a:solidFill>
                  <a:srgbClr val="006800"/>
                </a:solidFill>
                <a:latin typeface="Perpetua Titling MT Light"/>
              </a:rPr>
              <a:t> Road</a:t>
            </a:r>
            <a:br>
              <a:rPr lang="en-US" dirty="0">
                <a:solidFill>
                  <a:srgbClr val="006800"/>
                </a:solidFill>
                <a:latin typeface="Perpetua Titling MT Light"/>
              </a:rPr>
            </a:br>
            <a:r>
              <a:rPr lang="en-US" dirty="0">
                <a:solidFill>
                  <a:srgbClr val="006800"/>
                </a:solidFill>
                <a:latin typeface="Perpetua Titling MT Light"/>
              </a:rPr>
              <a:t>Phoenixville, PA 19460</a:t>
            </a:r>
            <a:endParaRPr lang="en-US" dirty="0"/>
          </a:p>
          <a:p>
            <a:pPr algn="ctr"/>
            <a:endParaRPr lang="en-US" dirty="0"/>
          </a:p>
        </p:txBody>
      </p:sp>
      <p:sp>
        <p:nvSpPr>
          <p:cNvPr id="2" name="TextBox 1"/>
          <p:cNvSpPr txBox="1"/>
          <p:nvPr/>
        </p:nvSpPr>
        <p:spPr>
          <a:xfrm>
            <a:off x="6019800" y="8610600"/>
            <a:ext cx="562866" cy="276999"/>
          </a:xfrm>
          <a:prstGeom prst="rect">
            <a:avLst/>
          </a:prstGeom>
          <a:noFill/>
        </p:spPr>
        <p:txBody>
          <a:bodyPr wrap="none" rtlCol="0">
            <a:spAutoFit/>
          </a:bodyPr>
          <a:lstStyle/>
          <a:p>
            <a:r>
              <a:rPr lang="en-US" sz="1200" i="1" dirty="0">
                <a:solidFill>
                  <a:srgbClr val="008000"/>
                </a:solidFill>
                <a:latin typeface="Apple Chancery"/>
                <a:cs typeface="Apple Chancery"/>
              </a:rPr>
              <a:t>p. 8</a:t>
            </a:r>
          </a:p>
        </p:txBody>
      </p:sp>
    </p:spTree>
    <p:extLst>
      <p:ext uri="{BB962C8B-B14F-4D97-AF65-F5344CB8AC3E}">
        <p14:creationId xmlns:p14="http://schemas.microsoft.com/office/powerpoint/2010/main" xmlns="" val="189016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Kimberton, Demographics 2012 Income.pdf"/>
          <p:cNvPicPr>
            <a:picLocks noGrp="1" noChangeAspect="1"/>
          </p:cNvPicPr>
          <p:nvPr>
            <p:ph sz="quarter" idx="1"/>
          </p:nvPr>
        </p:nvPicPr>
        <p:blipFill>
          <a:blip r:embed="rId3">
            <a:extLst>
              <a:ext uri="{28A0092B-C50C-407E-A947-70E740481C1C}">
                <a14:useLocalDpi xmlns:a14="http://schemas.microsoft.com/office/drawing/2010/main" xmlns="" val="0"/>
              </a:ext>
            </a:extLst>
          </a:blip>
          <a:srcRect t="9596" b="9596"/>
          <a:stretch>
            <a:fillRect/>
          </a:stretch>
        </p:blipFill>
        <p:spPr>
          <a:xfrm>
            <a:off x="304800" y="1143000"/>
            <a:ext cx="7162800" cy="7696200"/>
          </a:xfrm>
        </p:spPr>
      </p:pic>
      <p:sp>
        <p:nvSpPr>
          <p:cNvPr id="9" name="TextBox 8"/>
          <p:cNvSpPr txBox="1"/>
          <p:nvPr/>
        </p:nvSpPr>
        <p:spPr>
          <a:xfrm>
            <a:off x="914400" y="188893"/>
            <a:ext cx="4953000" cy="954107"/>
          </a:xfrm>
          <a:prstGeom prst="rect">
            <a:avLst/>
          </a:prstGeom>
          <a:noFill/>
        </p:spPr>
        <p:txBody>
          <a:bodyPr wrap="square" rtlCol="0">
            <a:spAutoFit/>
          </a:bodyPr>
          <a:lstStyle/>
          <a:p>
            <a:pPr algn="ctr"/>
            <a:r>
              <a:rPr lang="en-US" sz="2000" b="1" i="1" dirty="0">
                <a:solidFill>
                  <a:srgbClr val="006800"/>
                </a:solidFill>
                <a:latin typeface="Zapfino"/>
              </a:rPr>
              <a:t>500</a:t>
            </a:r>
            <a:r>
              <a:rPr lang="en-US" sz="2000" b="1" dirty="0">
                <a:solidFill>
                  <a:srgbClr val="006800"/>
                </a:solidFill>
                <a:latin typeface="Perpetua Titling MT Light"/>
              </a:rPr>
              <a:t>  </a:t>
            </a:r>
            <a:r>
              <a:rPr lang="en-US" b="1" dirty="0">
                <a:solidFill>
                  <a:srgbClr val="006800"/>
                </a:solidFill>
                <a:latin typeface="Perpetua Titling MT Light"/>
              </a:rPr>
              <a:t> </a:t>
            </a:r>
            <a:r>
              <a:rPr lang="en-US" dirty="0" err="1">
                <a:solidFill>
                  <a:srgbClr val="006800"/>
                </a:solidFill>
                <a:latin typeface="Perpetua Titling MT Light"/>
              </a:rPr>
              <a:t>Kimberton</a:t>
            </a:r>
            <a:r>
              <a:rPr lang="en-US" dirty="0">
                <a:solidFill>
                  <a:srgbClr val="006800"/>
                </a:solidFill>
                <a:latin typeface="Perpetua Titling MT Light"/>
              </a:rPr>
              <a:t> Road</a:t>
            </a:r>
            <a:br>
              <a:rPr lang="en-US" dirty="0">
                <a:solidFill>
                  <a:srgbClr val="006800"/>
                </a:solidFill>
                <a:latin typeface="Perpetua Titling MT Light"/>
              </a:rPr>
            </a:br>
            <a:r>
              <a:rPr lang="en-US" dirty="0">
                <a:solidFill>
                  <a:srgbClr val="006800"/>
                </a:solidFill>
                <a:latin typeface="Perpetua Titling MT Light"/>
              </a:rPr>
              <a:t>Phoenixville, PA 19460</a:t>
            </a:r>
            <a:endParaRPr lang="en-US" dirty="0"/>
          </a:p>
          <a:p>
            <a:pPr algn="ctr"/>
            <a:endParaRPr lang="en-US" dirty="0"/>
          </a:p>
        </p:txBody>
      </p:sp>
      <p:sp>
        <p:nvSpPr>
          <p:cNvPr id="2" name="TextBox 1"/>
          <p:cNvSpPr txBox="1"/>
          <p:nvPr/>
        </p:nvSpPr>
        <p:spPr>
          <a:xfrm>
            <a:off x="6019800" y="8574901"/>
            <a:ext cx="570605" cy="276999"/>
          </a:xfrm>
          <a:prstGeom prst="rect">
            <a:avLst/>
          </a:prstGeom>
          <a:noFill/>
        </p:spPr>
        <p:txBody>
          <a:bodyPr wrap="none" rtlCol="0">
            <a:spAutoFit/>
          </a:bodyPr>
          <a:lstStyle/>
          <a:p>
            <a:r>
              <a:rPr lang="en-US" sz="1200" i="1" dirty="0">
                <a:solidFill>
                  <a:srgbClr val="008000"/>
                </a:solidFill>
                <a:latin typeface="Apple Chancery"/>
                <a:cs typeface="Apple Chancery"/>
              </a:rPr>
              <a:t>p. 9</a:t>
            </a:r>
          </a:p>
        </p:txBody>
      </p:sp>
    </p:spTree>
    <p:extLst>
      <p:ext uri="{BB962C8B-B14F-4D97-AF65-F5344CB8AC3E}">
        <p14:creationId xmlns:p14="http://schemas.microsoft.com/office/powerpoint/2010/main" xmlns="" val="5340302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ＭＳ ゴシック"/>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ヒラギノ明朝 Pro W3"/>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Equity.thmx</Template>
  <TotalTime>1602</TotalTime>
  <Words>321</Words>
  <Application>Microsoft Office PowerPoint</Application>
  <PresentationFormat>On-screen Show (4:3)</PresentationFormat>
  <Paragraphs>105</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Equity</vt:lpstr>
      <vt:lpstr>500   Kimberton Road Phoenixville, PA 19460</vt:lpstr>
      <vt:lpstr>Slide 2</vt:lpstr>
      <vt:lpstr>Slide 3</vt:lpstr>
      <vt:lpstr>Slide 4</vt:lpstr>
      <vt:lpstr>Slide 5</vt:lpstr>
      <vt:lpstr>Slide 6</vt:lpstr>
      <vt:lpstr>Slide 7</vt:lpstr>
      <vt:lpstr>Slide 8</vt:lpstr>
      <vt:lpstr>Slide 9</vt:lpstr>
      <vt:lpstr>Slide 10</vt:lpstr>
    </vt:vector>
  </TitlesOfParts>
  <Company>United Investment Properties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712 South Cameron Street Harrisburg, Pennsylvania</dc:title>
  <dc:creator>Andrea Perakis</dc:creator>
  <cp:lastModifiedBy>Owner</cp:lastModifiedBy>
  <cp:revision>218</cp:revision>
  <cp:lastPrinted>2012-01-24T17:41:38Z</cp:lastPrinted>
  <dcterms:created xsi:type="dcterms:W3CDTF">2010-10-04T20:33:54Z</dcterms:created>
  <dcterms:modified xsi:type="dcterms:W3CDTF">2012-07-16T15:55:19Z</dcterms:modified>
</cp:coreProperties>
</file>